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629" r:id="rId2"/>
    <p:sldId id="777" r:id="rId3"/>
    <p:sldId id="778" r:id="rId4"/>
    <p:sldId id="795" r:id="rId5"/>
    <p:sldId id="796" r:id="rId6"/>
    <p:sldId id="797" r:id="rId7"/>
    <p:sldId id="798" r:id="rId8"/>
    <p:sldId id="781" r:id="rId9"/>
    <p:sldId id="793" r:id="rId10"/>
    <p:sldId id="786" r:id="rId11"/>
    <p:sldId id="787" r:id="rId12"/>
    <p:sldId id="790" r:id="rId13"/>
    <p:sldId id="782" r:id="rId14"/>
    <p:sldId id="799" r:id="rId15"/>
    <p:sldId id="800" r:id="rId16"/>
    <p:sldId id="794" r:id="rId17"/>
    <p:sldId id="788" r:id="rId18"/>
    <p:sldId id="802" r:id="rId19"/>
    <p:sldId id="789" r:id="rId20"/>
    <p:sldId id="784" r:id="rId21"/>
    <p:sldId id="803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EB7F88D-B9E6-4C10-B495-A5B8B32E3CDD}">
          <p14:sldIdLst>
            <p14:sldId id="629"/>
            <p14:sldId id="777"/>
            <p14:sldId id="778"/>
            <p14:sldId id="795"/>
            <p14:sldId id="796"/>
            <p14:sldId id="797"/>
            <p14:sldId id="798"/>
            <p14:sldId id="781"/>
            <p14:sldId id="793"/>
            <p14:sldId id="786"/>
            <p14:sldId id="787"/>
            <p14:sldId id="790"/>
            <p14:sldId id="782"/>
            <p14:sldId id="799"/>
            <p14:sldId id="800"/>
            <p14:sldId id="794"/>
            <p14:sldId id="788"/>
            <p14:sldId id="802"/>
            <p14:sldId id="789"/>
            <p14:sldId id="784"/>
            <p14:sldId id="8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8E8E8"/>
    <a:srgbClr val="9999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85371"/>
  </p:normalViewPr>
  <p:slideViewPr>
    <p:cSldViewPr snapToObjects="1">
      <p:cViewPr varScale="1">
        <p:scale>
          <a:sx n="110" d="100"/>
          <a:sy n="110" d="100"/>
        </p:scale>
        <p:origin x="1286" y="69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EC357-122F-48AB-88E5-025D5C11C6B3}" type="datetimeFigureOut">
              <a:rPr lang="en-US" smtClean="0"/>
              <a:t>2/4/2019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E9D05-C789-4FAD-87B0-3F6DD2D06BC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69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E9D05-C789-4FAD-87B0-3F6DD2D06B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51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1520" y="2708920"/>
            <a:ext cx="8640960" cy="1440160"/>
          </a:xfrm>
        </p:spPr>
        <p:txBody>
          <a:bodyPr anchor="b" anchorCtr="0"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1520" y="4464114"/>
            <a:ext cx="8640960" cy="1125125"/>
          </a:xfr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accent6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5" name="Grafik 9">
            <a:extLst>
              <a:ext uri="{FF2B5EF4-FFF2-40B4-BE49-F238E27FC236}">
                <a16:creationId xmlns:a16="http://schemas.microsoft.com/office/drawing/2014/main" id="{38239537-04E6-8146-BCB4-151E68498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836712"/>
            <a:ext cx="3101301" cy="65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5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603432"/>
            <a:ext cx="8640960" cy="4533368"/>
          </a:xfrm>
        </p:spPr>
        <p:txBody>
          <a:bodyPr/>
          <a:lstStyle>
            <a:lvl1pPr>
              <a:buClr>
                <a:srgbClr val="137CBE"/>
              </a:buClr>
              <a:defRPr/>
            </a:lvl1pPr>
            <a:lvl2pPr>
              <a:buClr>
                <a:srgbClr val="137CBE"/>
              </a:buClr>
              <a:defRPr/>
            </a:lvl2pPr>
            <a:lvl3pPr>
              <a:buClr>
                <a:srgbClr val="137CBE"/>
              </a:buClr>
              <a:defRPr/>
            </a:lvl3pPr>
            <a:lvl4pPr>
              <a:buClr>
                <a:srgbClr val="137CBE"/>
              </a:buClr>
              <a:defRPr/>
            </a:lvl4pPr>
            <a:lvl5pPr>
              <a:buClr>
                <a:srgbClr val="137CBE"/>
              </a:buCl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183179" y="6381328"/>
            <a:ext cx="2709301" cy="427392"/>
          </a:xfrm>
          <a:prstGeom prst="rect">
            <a:avLst/>
          </a:prstGeom>
        </p:spPr>
        <p:txBody>
          <a:bodyPr/>
          <a:lstStyle/>
          <a:p>
            <a:fld id="{29AD3987-26BA-49DC-BA24-72731371DC9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90B01-5178-ED41-ADC8-9B54F01BC2FD}"/>
              </a:ext>
            </a:extLst>
          </p:cNvPr>
          <p:cNvSpPr txBox="1"/>
          <p:nvPr userDrawn="1"/>
        </p:nvSpPr>
        <p:spPr>
          <a:xfrm>
            <a:off x="2915816" y="6456524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$author – title</a:t>
            </a:r>
          </a:p>
        </p:txBody>
      </p:sp>
    </p:spTree>
    <p:extLst>
      <p:ext uri="{BB962C8B-B14F-4D97-AF65-F5344CB8AC3E}">
        <p14:creationId xmlns:p14="http://schemas.microsoft.com/office/powerpoint/2010/main" val="3691504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600201"/>
            <a:ext cx="4140460" cy="4525963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52020" y="1600201"/>
            <a:ext cx="4140460" cy="4525963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183179" y="6381328"/>
            <a:ext cx="2709301" cy="427392"/>
          </a:xfrm>
          <a:prstGeom prst="rect">
            <a:avLst/>
          </a:prstGeom>
        </p:spPr>
        <p:txBody>
          <a:bodyPr/>
          <a:lstStyle/>
          <a:p>
            <a:fld id="{29AD3987-26BA-49DC-BA24-72731371DC9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1DDE95-AF33-CC4B-8B52-1556D4FBE263}"/>
              </a:ext>
            </a:extLst>
          </p:cNvPr>
          <p:cNvSpPr txBox="1"/>
          <p:nvPr userDrawn="1"/>
        </p:nvSpPr>
        <p:spPr>
          <a:xfrm>
            <a:off x="2915816" y="6456524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$author – title</a:t>
            </a:r>
          </a:p>
        </p:txBody>
      </p:sp>
    </p:spTree>
    <p:extLst>
      <p:ext uri="{BB962C8B-B14F-4D97-AF65-F5344CB8AC3E}">
        <p14:creationId xmlns:p14="http://schemas.microsoft.com/office/powerpoint/2010/main" val="4211234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183179" y="6381328"/>
            <a:ext cx="2709301" cy="427392"/>
          </a:xfrm>
          <a:prstGeom prst="rect">
            <a:avLst/>
          </a:prstGeom>
        </p:spPr>
        <p:txBody>
          <a:bodyPr/>
          <a:lstStyle/>
          <a:p>
            <a:fld id="{29AD3987-26BA-49DC-BA24-72731371DC9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3F6C0-9608-E54C-A1EC-653956D83F37}"/>
              </a:ext>
            </a:extLst>
          </p:cNvPr>
          <p:cNvSpPr txBox="1"/>
          <p:nvPr userDrawn="1"/>
        </p:nvSpPr>
        <p:spPr>
          <a:xfrm>
            <a:off x="2915816" y="6456524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$author – title</a:t>
            </a:r>
          </a:p>
        </p:txBody>
      </p:sp>
    </p:spTree>
    <p:extLst>
      <p:ext uri="{BB962C8B-B14F-4D97-AF65-F5344CB8AC3E}">
        <p14:creationId xmlns:p14="http://schemas.microsoft.com/office/powerpoint/2010/main" val="358793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520" y="228601"/>
            <a:ext cx="8641006" cy="10941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de-DE" noProof="0" dirty="0"/>
              <a:t>Titelmasterformat durch Klicken 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592799"/>
            <a:ext cx="8640960" cy="453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3">
            <a:extLst>
              <a:ext uri="{FF2B5EF4-FFF2-40B4-BE49-F238E27FC236}">
                <a16:creationId xmlns:a16="http://schemas.microsoft.com/office/drawing/2014/main" id="{C36C777C-2AFA-5845-BCC5-8E92DB3CF7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20" b="-15808"/>
          <a:stretch/>
        </p:blipFill>
        <p:spPr>
          <a:xfrm>
            <a:off x="251521" y="6381328"/>
            <a:ext cx="648072" cy="3520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FB15E5-80B9-CB4C-A10D-6574C09B809F}"/>
              </a:ext>
            </a:extLst>
          </p:cNvPr>
          <p:cNvSpPr txBox="1"/>
          <p:nvPr userDrawn="1"/>
        </p:nvSpPr>
        <p:spPr>
          <a:xfrm>
            <a:off x="827584" y="6320345"/>
            <a:ext cx="18614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Institute for Visualisation and</a:t>
            </a:r>
            <a:br>
              <a:rPr lang="en-GB" sz="11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Interactive Systems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BA089E9B-AAD1-1040-A525-3C133C009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83179" y="6381328"/>
            <a:ext cx="2709301" cy="4273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fld id="{29AD3987-26BA-49DC-BA24-72731371DC9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490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lang="de-DE" sz="3800" kern="1200" dirty="0">
          <a:solidFill>
            <a:srgbClr val="137CB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citation.cfm?doid=2935334.2935362" TargetMode="External"/><Relationship Id="rId2" Type="http://schemas.openxmlformats.org/officeDocument/2006/relationships/hyperlink" Target="https://dl.acm.org/citation.cfm?id=204727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eexo.com/fingersens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Knuckle Input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4293097"/>
            <a:ext cx="8640960" cy="64807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Simon Hagenmayer, Robin </a:t>
            </a:r>
            <a:r>
              <a:rPr lang="en-US" sz="1800" dirty="0" err="1">
                <a:latin typeface="+mn-lt"/>
              </a:rPr>
              <a:t>Schweigert</a:t>
            </a:r>
            <a:r>
              <a:rPr lang="en-US" sz="1800" dirty="0">
                <a:latin typeface="+mn-lt"/>
              </a:rPr>
              <a:t>, Jan Leusmann</a:t>
            </a:r>
          </a:p>
        </p:txBody>
      </p:sp>
      <p:cxnSp>
        <p:nvCxnSpPr>
          <p:cNvPr id="8" name="Gerade Verbindung 7"/>
          <p:cNvCxnSpPr/>
          <p:nvPr/>
        </p:nvCxnSpPr>
        <p:spPr>
          <a:xfrm>
            <a:off x="323528" y="5085184"/>
            <a:ext cx="8424936" cy="0"/>
          </a:xfrm>
          <a:prstGeom prst="line">
            <a:avLst/>
          </a:prstGeom>
          <a:ln w="1651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116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4A65E78-14B5-4AE4-8252-8FAE5B94B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EA64865-A59F-4DDD-B567-090296C35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CNN: </a:t>
            </a:r>
            <a:r>
              <a:rPr lang="de-DE" dirty="0" err="1"/>
              <a:t>Results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63D9F81-CE19-4D0A-AA30-7FE58F217E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0" r="9354"/>
          <a:stretch/>
        </p:blipFill>
        <p:spPr>
          <a:xfrm>
            <a:off x="701218" y="1197312"/>
            <a:ext cx="7741564" cy="5040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6FF1D9B-CF9B-4EA9-BEE2-F11225B6F2E0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7315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52947C-2B58-4FA8-87CC-888FE3854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3432"/>
            <a:ext cx="4824537" cy="4533368"/>
          </a:xfrm>
        </p:spPr>
        <p:txBody>
          <a:bodyPr/>
          <a:lstStyle/>
          <a:p>
            <a:r>
              <a:rPr lang="de-DE" dirty="0" err="1"/>
              <a:t>Leave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out</a:t>
            </a:r>
          </a:p>
          <a:p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500 </a:t>
            </a:r>
            <a:r>
              <a:rPr lang="de-DE" dirty="0" err="1"/>
              <a:t>epochs</a:t>
            </a:r>
            <a:endParaRPr lang="de-DE" dirty="0"/>
          </a:p>
          <a:p>
            <a:r>
              <a:rPr lang="de-DE" dirty="0"/>
              <a:t>Mean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49E972-7ACC-461C-BE1E-5618359E7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A50B913-AB57-4CD6-948B-B45CE1EC1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CNN: Cross-Validation</a:t>
            </a:r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FD06DD4C-D8A1-4CE6-90F5-4F5C48B87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83421"/>
              </p:ext>
            </p:extLst>
          </p:nvPr>
        </p:nvGraphicFramePr>
        <p:xfrm>
          <a:off x="5076057" y="0"/>
          <a:ext cx="4067943" cy="6867790"/>
        </p:xfrm>
        <a:graphic>
          <a:graphicData uri="http://schemas.openxmlformats.org/drawingml/2006/table">
            <a:tbl>
              <a:tblPr/>
              <a:tblGrid>
                <a:gridCol w="1355981">
                  <a:extLst>
                    <a:ext uri="{9D8B030D-6E8A-4147-A177-3AD203B41FA5}">
                      <a16:colId xmlns:a16="http://schemas.microsoft.com/office/drawing/2014/main" val="443902302"/>
                    </a:ext>
                  </a:extLst>
                </a:gridCol>
                <a:gridCol w="1355981">
                  <a:extLst>
                    <a:ext uri="{9D8B030D-6E8A-4147-A177-3AD203B41FA5}">
                      <a16:colId xmlns:a16="http://schemas.microsoft.com/office/drawing/2014/main" val="2058672216"/>
                    </a:ext>
                  </a:extLst>
                </a:gridCol>
                <a:gridCol w="1355981">
                  <a:extLst>
                    <a:ext uri="{9D8B030D-6E8A-4147-A177-3AD203B41FA5}">
                      <a16:colId xmlns:a16="http://schemas.microsoft.com/office/drawing/2014/main" val="3943636631"/>
                    </a:ext>
                  </a:extLst>
                </a:gridCol>
              </a:tblGrid>
              <a:tr h="352498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TestID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ValAcc</a:t>
                      </a:r>
                      <a:endParaRPr lang="de-DE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874641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0.9466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CD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0.9596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9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026591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0.9672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6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0.9577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C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898831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0.9602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9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0.9533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C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571779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0.9454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0.9612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8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657133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0.9872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C0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0.9571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C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723909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0.9699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C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0.9562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C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142037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0.9061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9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0.9625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C8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681269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0.9909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0.9560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C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645663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0.8627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7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0.9613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8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505964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0.8349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0.9636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8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495540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0.8984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C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0.9586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C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040200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0.9438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CE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0.9596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9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966288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0.9922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0.9589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C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759104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0.9738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0.9568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C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366360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0.9676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C6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0.9569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C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070064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0.9929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0.9543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410749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0.9598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9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0.9545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847184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0.9470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CD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0.9581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6C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632074"/>
                  </a:ext>
                </a:extLst>
              </a:tr>
            </a:tbl>
          </a:graphicData>
        </a:graphic>
      </p:graphicFrame>
      <p:pic>
        <p:nvPicPr>
          <p:cNvPr id="11" name="Grafik 10">
            <a:extLst>
              <a:ext uri="{FF2B5EF4-FFF2-40B4-BE49-F238E27FC236}">
                <a16:creationId xmlns:a16="http://schemas.microsoft.com/office/drawing/2014/main" id="{5AF63C1C-7D8D-4713-B181-FD027A4390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9070"/>
          <a:stretch/>
        </p:blipFill>
        <p:spPr>
          <a:xfrm>
            <a:off x="164507" y="3284984"/>
            <a:ext cx="4631766" cy="306047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8200894-77A9-47A9-B479-EB770924C16C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4191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BE32E51-98C1-4B86-9C18-C6177431E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First </a:t>
            </a:r>
            <a:r>
              <a:rPr lang="de-DE" dirty="0" err="1"/>
              <a:t>idea</a:t>
            </a:r>
            <a:r>
              <a:rPr lang="de-DE" dirty="0"/>
              <a:t>: CNN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gestures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combined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  <a:p>
            <a:pPr lvl="1"/>
            <a:r>
              <a:rPr lang="de-DE" dirty="0"/>
              <a:t>Val. </a:t>
            </a:r>
            <a:r>
              <a:rPr lang="de-DE" dirty="0" err="1"/>
              <a:t>Accuracy</a:t>
            </a:r>
            <a:r>
              <a:rPr lang="de-DE" dirty="0"/>
              <a:t> ~ 40%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LSTM</a:t>
            </a:r>
          </a:p>
          <a:p>
            <a:pPr lvl="1"/>
            <a:r>
              <a:rPr lang="de-DE" dirty="0"/>
              <a:t>Fixed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(30/50)</a:t>
            </a:r>
          </a:p>
          <a:p>
            <a:pPr lvl="1"/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C21B0F3-C494-44AC-B803-DBCD981B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032DBB2-43BE-456E-9CB6-64A5060D2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Gestures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6AC9687-5FD7-41CD-BC61-7DD1005E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81" y="2564904"/>
            <a:ext cx="1624229" cy="268966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3CE4BFC-DF49-4D11-AE5C-97E059993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766" y="2564902"/>
            <a:ext cx="1624230" cy="268966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834939E-97D7-488D-BD8B-F6773E29A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456" y="2564902"/>
            <a:ext cx="1624229" cy="268966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F446ED4-21B2-4A14-81E3-77FAB29F1E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02" y="2564904"/>
            <a:ext cx="1624228" cy="268966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8B5BDC7-67BA-4427-B601-1BA0A1006EDD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6608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3BFBE68-0D3D-4F69-AAAE-40BEB92BF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Take images between first and last blob</a:t>
            </a:r>
            <a:endParaRPr lang="en-GB" spc="-1" dirty="0">
              <a:latin typeface="DejaVu Sans"/>
            </a:endParaRPr>
          </a:p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Reset gesture index</a:t>
            </a:r>
            <a:endParaRPr lang="en-GB" spc="-1" dirty="0">
              <a:latin typeface="DejaVu Sans"/>
            </a:endParaRPr>
          </a:p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Remaining: 8.088 gestures</a:t>
            </a:r>
            <a:endParaRPr lang="en-GB" spc="-1" dirty="0">
              <a:latin typeface="DejaVu Sans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GB" spc="-1" dirty="0">
              <a:latin typeface="DejaVu Sans"/>
            </a:endParaRPr>
          </a:p>
          <a:p>
            <a:endParaRPr lang="en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9F6E9C9-3B23-4FA8-A5D9-E68BCF00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EE2DB62-4412-4E4D-9282-AF354C1B8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spc="-1" dirty="0" err="1"/>
              <a:t>Preprocessing</a:t>
            </a:r>
            <a:r>
              <a:rPr lang="en-GB" sz="4000" spc="-1" dirty="0"/>
              <a:t>: LSTM</a:t>
            </a:r>
            <a:endParaRPr lang="en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144DBA-B8E1-49A5-948D-C4FF57E53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9" y="2852936"/>
            <a:ext cx="8454281" cy="296963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D526B4D-01B7-4FED-BEF7-4EA550353910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647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EA4CAA9-1A8D-4747-87B9-EDF252A18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Filter gestures by length</a:t>
            </a:r>
            <a:endParaRPr lang="en-GB" spc="-1" dirty="0">
              <a:latin typeface="DejaVu Sans"/>
            </a:endParaRPr>
          </a:p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Fixed window size, some gestures are longer, some shorter → Interpolation</a:t>
            </a:r>
            <a:endParaRPr lang="en-GB" spc="-1" dirty="0">
              <a:latin typeface="DejaVu Sans"/>
            </a:endParaRPr>
          </a:p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Detect blobs, interpolate blobs, interpolate positions</a:t>
            </a:r>
            <a:endParaRPr lang="en-GB" spc="-1" dirty="0">
              <a:latin typeface="DejaVu San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12D9AD-63C0-44EA-B085-26DB71E6E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046B7BB-CA4C-47F8-B7F2-4D384BFC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spc="-1" dirty="0" err="1"/>
              <a:t>Preprocessing</a:t>
            </a:r>
            <a:r>
              <a:rPr lang="en-GB" sz="4000" spc="-1" dirty="0"/>
              <a:t>: Interpolation</a:t>
            </a:r>
            <a:endParaRPr lang="en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0155035-A826-4511-9818-7D27F6E13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8" y="3149484"/>
            <a:ext cx="2776021" cy="295511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3D643CB-CFC0-46C2-BA84-39120657A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010" y="3149486"/>
            <a:ext cx="2776021" cy="295511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577B5ED-1D82-4714-BB37-0F9BA3FFF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989" y="3149486"/>
            <a:ext cx="2776021" cy="295511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255A1ED-E9C6-44E2-BC6B-BBA32CDE9119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02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12D9AD-63C0-44EA-B085-26DB71E6E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046B7BB-CA4C-47F8-B7F2-4D384BFC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spc="-1" dirty="0" err="1"/>
              <a:t>Preprocessing</a:t>
            </a:r>
            <a:r>
              <a:rPr lang="en-GB" sz="4000" spc="-1" dirty="0"/>
              <a:t>: Interpolation</a:t>
            </a:r>
            <a:endParaRPr lang="en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75F7F4-F843-45CD-B136-22B863171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1589210"/>
            <a:ext cx="2664296" cy="445173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5BC4481-E3D7-4F4F-B438-22A171999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8" y="1583577"/>
            <a:ext cx="2664296" cy="44517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7BAE34-F6C3-4738-92F2-EEDE7121A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852" y="1583577"/>
            <a:ext cx="2664296" cy="4451736"/>
          </a:xfrm>
          <a:prstGeom prst="rect">
            <a:avLst/>
          </a:prstGeom>
        </p:spPr>
      </p:pic>
      <p:sp>
        <p:nvSpPr>
          <p:cNvPr id="12" name="Pfeil: nach links 11">
            <a:extLst>
              <a:ext uri="{FF2B5EF4-FFF2-40B4-BE49-F238E27FC236}">
                <a16:creationId xmlns:a16="http://schemas.microsoft.com/office/drawing/2014/main" id="{C7ADE847-F2A2-4BA4-8694-9E9F33346564}"/>
              </a:ext>
            </a:extLst>
          </p:cNvPr>
          <p:cNvSpPr/>
          <p:nvPr/>
        </p:nvSpPr>
        <p:spPr>
          <a:xfrm>
            <a:off x="5292080" y="3609256"/>
            <a:ext cx="1728192" cy="4116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Pfeil: nach links 12">
            <a:extLst>
              <a:ext uri="{FF2B5EF4-FFF2-40B4-BE49-F238E27FC236}">
                <a16:creationId xmlns:a16="http://schemas.microsoft.com/office/drawing/2014/main" id="{F9DA2391-F1C4-4CC7-8120-8281CA051D3D}"/>
              </a:ext>
            </a:extLst>
          </p:cNvPr>
          <p:cNvSpPr/>
          <p:nvPr/>
        </p:nvSpPr>
        <p:spPr>
          <a:xfrm flipH="1">
            <a:off x="2660202" y="3603623"/>
            <a:ext cx="1728192" cy="4116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121D6BE-73C5-4D5B-8EAD-168FC6E93CE2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7667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5FECC791-D10E-4627-9E18-5EB3B63E30ED}"/>
              </a:ext>
            </a:extLst>
          </p:cNvPr>
          <p:cNvGrpSpPr/>
          <p:nvPr/>
        </p:nvGrpSpPr>
        <p:grpSpPr>
          <a:xfrm>
            <a:off x="125123" y="2271979"/>
            <a:ext cx="1884186" cy="2232248"/>
            <a:chOff x="459014" y="1196752"/>
            <a:chExt cx="3104874" cy="4104456"/>
          </a:xfrm>
        </p:grpSpPr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C1FEECED-B88F-4C12-8992-96565F706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05" t="7275" r="40571" b="8413"/>
            <a:stretch/>
          </p:blipFill>
          <p:spPr>
            <a:xfrm>
              <a:off x="2192288" y="1196752"/>
              <a:ext cx="1371600" cy="250377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5" name="Grafik 64">
              <a:extLst>
                <a:ext uri="{FF2B5EF4-FFF2-40B4-BE49-F238E27FC236}">
                  <a16:creationId xmlns:a16="http://schemas.microsoft.com/office/drawing/2014/main" id="{33ACDA81-EABE-4155-AF16-6CB1BF67D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80" t="7830" r="60695" b="7857"/>
            <a:stretch/>
          </p:blipFill>
          <p:spPr>
            <a:xfrm>
              <a:off x="971600" y="2420888"/>
              <a:ext cx="1371600" cy="250377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F5A226B4-CC1E-4939-95B2-45B23BBC1E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7" t="8096" r="80469" b="9614"/>
            <a:stretch/>
          </p:blipFill>
          <p:spPr>
            <a:xfrm>
              <a:off x="459014" y="2857500"/>
              <a:ext cx="1371600" cy="244370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022C3C00-12BE-4A0C-8319-8B1F7974121D}"/>
                </a:ext>
              </a:extLst>
            </p:cNvPr>
            <p:cNvSpPr/>
            <p:nvPr/>
          </p:nvSpPr>
          <p:spPr>
            <a:xfrm>
              <a:off x="2411760" y="2816936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999B44A-4231-4DF2-9487-3F46E360F018}"/>
                </a:ext>
              </a:extLst>
            </p:cNvPr>
            <p:cNvSpPr/>
            <p:nvPr/>
          </p:nvSpPr>
          <p:spPr>
            <a:xfrm>
              <a:off x="2519776" y="2672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B0C07A9-12CE-4370-949C-E256354B1B6D}"/>
                </a:ext>
              </a:extLst>
            </p:cNvPr>
            <p:cNvSpPr/>
            <p:nvPr/>
          </p:nvSpPr>
          <p:spPr>
            <a:xfrm>
              <a:off x="2627784" y="256491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6D8F679E-74E0-45B2-B3F3-E042DEECD8EC}"/>
                </a:ext>
              </a:extLst>
            </p:cNvPr>
            <p:cNvSpPr/>
            <p:nvPr/>
          </p:nvSpPr>
          <p:spPr>
            <a:xfrm>
              <a:off x="2735800" y="2420896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C82C96-1696-466B-9328-59CE7B23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1F6400F-7C34-481D-9587-B049211A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28601"/>
            <a:ext cx="8641006" cy="1094166"/>
          </a:xfrm>
        </p:spPr>
        <p:txBody>
          <a:bodyPr/>
          <a:lstStyle/>
          <a:p>
            <a:r>
              <a:rPr lang="de-DE" dirty="0"/>
              <a:t>LSTM: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E32DC34E-1758-4922-A1F4-86F355ED282C}"/>
              </a:ext>
            </a:extLst>
          </p:cNvPr>
          <p:cNvSpPr/>
          <p:nvPr/>
        </p:nvSpPr>
        <p:spPr>
          <a:xfrm>
            <a:off x="3857905" y="2755463"/>
            <a:ext cx="498071" cy="1224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dirty="0"/>
              <a:t>DENSE</a:t>
            </a:r>
          </a:p>
        </p:txBody>
      </p:sp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4A021E7B-C73F-4325-AF71-A1522115F299}"/>
              </a:ext>
            </a:extLst>
          </p:cNvPr>
          <p:cNvGrpSpPr/>
          <p:nvPr/>
        </p:nvGrpSpPr>
        <p:grpSpPr>
          <a:xfrm>
            <a:off x="1814190" y="2467431"/>
            <a:ext cx="1965722" cy="1800200"/>
            <a:chOff x="3974430" y="2420888"/>
            <a:chExt cx="1965722" cy="1800200"/>
          </a:xfrm>
        </p:grpSpPr>
        <p:sp>
          <p:nvSpPr>
            <p:cNvPr id="104" name="Cube 103">
              <a:extLst>
                <a:ext uri="{FF2B5EF4-FFF2-40B4-BE49-F238E27FC236}">
                  <a16:creationId xmlns:a16="http://schemas.microsoft.com/office/drawing/2014/main" id="{44C834D7-278E-42BF-99B1-176A3F002F8B}"/>
                </a:ext>
              </a:extLst>
            </p:cNvPr>
            <p:cNvSpPr/>
            <p:nvPr/>
          </p:nvSpPr>
          <p:spPr>
            <a:xfrm>
              <a:off x="4406478" y="2420888"/>
              <a:ext cx="1533674" cy="1371374"/>
            </a:xfrm>
            <a:prstGeom prst="cube">
              <a:avLst>
                <a:gd name="adj" fmla="val 369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58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5" name="Cube 104">
              <a:extLst>
                <a:ext uri="{FF2B5EF4-FFF2-40B4-BE49-F238E27FC236}">
                  <a16:creationId xmlns:a16="http://schemas.microsoft.com/office/drawing/2014/main" id="{15C4F201-E8DC-469B-A40C-CF1C8829D2C3}"/>
                </a:ext>
              </a:extLst>
            </p:cNvPr>
            <p:cNvSpPr/>
            <p:nvPr/>
          </p:nvSpPr>
          <p:spPr>
            <a:xfrm>
              <a:off x="4262462" y="2564904"/>
              <a:ext cx="1533674" cy="1371374"/>
            </a:xfrm>
            <a:prstGeom prst="cube">
              <a:avLst>
                <a:gd name="adj" fmla="val 369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58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6" name="Cube 105">
              <a:extLst>
                <a:ext uri="{FF2B5EF4-FFF2-40B4-BE49-F238E27FC236}">
                  <a16:creationId xmlns:a16="http://schemas.microsoft.com/office/drawing/2014/main" id="{04FE1AEE-FFCF-4879-820C-42D28EB6BD78}"/>
                </a:ext>
              </a:extLst>
            </p:cNvPr>
            <p:cNvSpPr/>
            <p:nvPr/>
          </p:nvSpPr>
          <p:spPr>
            <a:xfrm>
              <a:off x="4118446" y="2708920"/>
              <a:ext cx="1533674" cy="1371374"/>
            </a:xfrm>
            <a:prstGeom prst="cube">
              <a:avLst>
                <a:gd name="adj" fmla="val 369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58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7" name="Cube 106">
              <a:extLst>
                <a:ext uri="{FF2B5EF4-FFF2-40B4-BE49-F238E27FC236}">
                  <a16:creationId xmlns:a16="http://schemas.microsoft.com/office/drawing/2014/main" id="{E53F8DB5-E4BE-47AA-86AE-39BFB708088B}"/>
                </a:ext>
              </a:extLst>
            </p:cNvPr>
            <p:cNvSpPr/>
            <p:nvPr/>
          </p:nvSpPr>
          <p:spPr>
            <a:xfrm>
              <a:off x="3974430" y="2849714"/>
              <a:ext cx="1533674" cy="1371374"/>
            </a:xfrm>
            <a:prstGeom prst="cube">
              <a:avLst>
                <a:gd name="adj" fmla="val 369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58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500" dirty="0">
                  <a:solidFill>
                    <a:schemeClr val="tx1"/>
                  </a:solidFill>
                </a:rPr>
                <a:t>Conv2D</a:t>
              </a:r>
            </a:p>
            <a:p>
              <a:pPr algn="ctr"/>
              <a:r>
                <a:rPr lang="de-DE" sz="1500" dirty="0">
                  <a:solidFill>
                    <a:schemeClr val="tx1"/>
                  </a:solidFill>
                </a:rPr>
                <a:t>Conv2D</a:t>
              </a:r>
            </a:p>
            <a:p>
              <a:pPr algn="ctr"/>
              <a:r>
                <a:rPr lang="de-DE" sz="1500" dirty="0">
                  <a:solidFill>
                    <a:schemeClr val="tx1"/>
                  </a:solidFill>
                </a:rPr>
                <a:t>MaxPool2D</a:t>
              </a:r>
            </a:p>
            <a:p>
              <a:pPr algn="ctr"/>
              <a:r>
                <a:rPr lang="de-DE" sz="1500" dirty="0">
                  <a:solidFill>
                    <a:schemeClr val="tx1"/>
                  </a:solidFill>
                </a:rPr>
                <a:t>Dropout</a:t>
              </a:r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9ED2BFD1-5827-4332-9277-CBE960D5E076}"/>
              </a:ext>
            </a:extLst>
          </p:cNvPr>
          <p:cNvSpPr/>
          <p:nvPr/>
        </p:nvSpPr>
        <p:spPr>
          <a:xfrm>
            <a:off x="4411243" y="2464602"/>
            <a:ext cx="1024853" cy="1805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LSTM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BC885D5-B2DF-44CD-AEBF-5B8F9DEE17CD}"/>
              </a:ext>
            </a:extLst>
          </p:cNvPr>
          <p:cNvSpPr/>
          <p:nvPr/>
        </p:nvSpPr>
        <p:spPr>
          <a:xfrm>
            <a:off x="5508104" y="2820448"/>
            <a:ext cx="803714" cy="1094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LSTM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20EE8B6-3052-4EFC-9C02-43BA07F45D23}"/>
              </a:ext>
            </a:extLst>
          </p:cNvPr>
          <p:cNvGrpSpPr/>
          <p:nvPr/>
        </p:nvGrpSpPr>
        <p:grpSpPr>
          <a:xfrm>
            <a:off x="6942727" y="970065"/>
            <a:ext cx="1949799" cy="4794932"/>
            <a:chOff x="6912259" y="952064"/>
            <a:chExt cx="1949799" cy="4794932"/>
          </a:xfrm>
        </p:grpSpPr>
        <p:grpSp>
          <p:nvGrpSpPr>
            <p:cNvPr id="122" name="Gruppieren 121">
              <a:extLst>
                <a:ext uri="{FF2B5EF4-FFF2-40B4-BE49-F238E27FC236}">
                  <a16:creationId xmlns:a16="http://schemas.microsoft.com/office/drawing/2014/main" id="{38492D48-A5BC-48FA-9034-FCAEEB7BB5F6}"/>
                </a:ext>
              </a:extLst>
            </p:cNvPr>
            <p:cNvGrpSpPr/>
            <p:nvPr/>
          </p:nvGrpSpPr>
          <p:grpSpPr>
            <a:xfrm>
              <a:off x="7504977" y="952064"/>
              <a:ext cx="1357081" cy="849294"/>
              <a:chOff x="7668344" y="2834913"/>
              <a:chExt cx="1357081" cy="849294"/>
            </a:xfrm>
          </p:grpSpPr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065FF004-B214-4874-88CF-B95CFC3FB26C}"/>
                  </a:ext>
                </a:extLst>
              </p:cNvPr>
              <p:cNvSpPr/>
              <p:nvPr/>
            </p:nvSpPr>
            <p:spPr>
              <a:xfrm>
                <a:off x="7668344" y="2834913"/>
                <a:ext cx="1357081" cy="396000"/>
              </a:xfrm>
              <a:prstGeom prst="rect">
                <a:avLst/>
              </a:prstGeom>
              <a:solidFill>
                <a:srgbClr val="E8E8E8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>
                    <a:ln w="0"/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Tap</a:t>
                </a:r>
                <a:endPara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E50880E4-7EDC-4F46-A4F5-CDF36CE1C2A7}"/>
                  </a:ext>
                </a:extLst>
              </p:cNvPr>
              <p:cNvSpPr/>
              <p:nvPr/>
            </p:nvSpPr>
            <p:spPr>
              <a:xfrm>
                <a:off x="7668344" y="3288207"/>
                <a:ext cx="1354141" cy="396000"/>
              </a:xfrm>
              <a:prstGeom prst="rect">
                <a:avLst/>
              </a:prstGeom>
              <a:solidFill>
                <a:srgbClr val="E8E8E8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Two</a:t>
                </a:r>
                <a:r>
                  <a:rPr lang="de-D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de-DE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Tap</a:t>
                </a:r>
                <a:endPara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60E54FE1-E239-4108-9302-E349254DFDF9}"/>
                </a:ext>
              </a:extLst>
            </p:cNvPr>
            <p:cNvGrpSpPr/>
            <p:nvPr/>
          </p:nvGrpSpPr>
          <p:grpSpPr>
            <a:xfrm>
              <a:off x="7504977" y="4897702"/>
              <a:ext cx="1357081" cy="849294"/>
              <a:chOff x="7668344" y="2834913"/>
              <a:chExt cx="1357081" cy="849294"/>
            </a:xfrm>
          </p:grpSpPr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445C6748-9B99-43B9-A02B-13FEBF158B52}"/>
                  </a:ext>
                </a:extLst>
              </p:cNvPr>
              <p:cNvSpPr/>
              <p:nvPr/>
            </p:nvSpPr>
            <p:spPr>
              <a:xfrm>
                <a:off x="7668344" y="2834913"/>
                <a:ext cx="1357081" cy="396000"/>
              </a:xfrm>
              <a:prstGeom prst="rect">
                <a:avLst/>
              </a:prstGeom>
              <a:solidFill>
                <a:srgbClr val="E8E8E8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>
                    <a:ln w="0"/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Checkmark</a:t>
                </a:r>
                <a:endPara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4299273A-88E3-4EBD-8941-436D09082C07}"/>
                  </a:ext>
                </a:extLst>
              </p:cNvPr>
              <p:cNvSpPr/>
              <p:nvPr/>
            </p:nvSpPr>
            <p:spPr>
              <a:xfrm>
                <a:off x="7668344" y="3288207"/>
                <a:ext cx="1354141" cy="396000"/>
              </a:xfrm>
              <a:prstGeom prst="rect">
                <a:avLst/>
              </a:prstGeom>
              <a:solidFill>
                <a:srgbClr val="E8E8E8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Rotate</a:t>
                </a:r>
                <a:endPara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5461E6D-E038-4789-B92A-286DE594316A}"/>
                </a:ext>
              </a:extLst>
            </p:cNvPr>
            <p:cNvSpPr/>
            <p:nvPr/>
          </p:nvSpPr>
          <p:spPr>
            <a:xfrm>
              <a:off x="8164740" y="198909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28DC41E1-3E77-4202-B049-F28C7D0360FC}"/>
                </a:ext>
              </a:extLst>
            </p:cNvPr>
            <p:cNvSpPr/>
            <p:nvPr/>
          </p:nvSpPr>
          <p:spPr>
            <a:xfrm>
              <a:off x="8164740" y="243657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E0E97F-2382-4702-934F-4AD8E9E1A47E}"/>
                </a:ext>
              </a:extLst>
            </p:cNvPr>
            <p:cNvSpPr/>
            <p:nvPr/>
          </p:nvSpPr>
          <p:spPr>
            <a:xfrm>
              <a:off x="8164740" y="22128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89A0E74C-AE64-456E-A580-69B4904A5B0A}"/>
                </a:ext>
              </a:extLst>
            </p:cNvPr>
            <p:cNvSpPr/>
            <p:nvPr/>
          </p:nvSpPr>
          <p:spPr>
            <a:xfrm>
              <a:off x="8164740" y="266031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C1DF9B90-7AFC-4BE8-9099-F9425B36942C}"/>
                </a:ext>
              </a:extLst>
            </p:cNvPr>
            <p:cNvSpPr/>
            <p:nvPr/>
          </p:nvSpPr>
          <p:spPr>
            <a:xfrm>
              <a:off x="8164740" y="28840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21E74DCC-66B1-43E9-96FA-267C4455B54B}"/>
                </a:ext>
              </a:extLst>
            </p:cNvPr>
            <p:cNvSpPr/>
            <p:nvPr/>
          </p:nvSpPr>
          <p:spPr>
            <a:xfrm>
              <a:off x="8164740" y="355527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246CA12-5500-4476-AC05-BEFCE595AA62}"/>
                </a:ext>
              </a:extLst>
            </p:cNvPr>
            <p:cNvSpPr/>
            <p:nvPr/>
          </p:nvSpPr>
          <p:spPr>
            <a:xfrm>
              <a:off x="8164740" y="422648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E7AA22AF-CA91-4B57-91B7-375962835F7E}"/>
                </a:ext>
              </a:extLst>
            </p:cNvPr>
            <p:cNvSpPr/>
            <p:nvPr/>
          </p:nvSpPr>
          <p:spPr>
            <a:xfrm>
              <a:off x="8164740" y="310779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7D784BBC-ABD6-4760-AB19-518A663157EB}"/>
                </a:ext>
              </a:extLst>
            </p:cNvPr>
            <p:cNvSpPr/>
            <p:nvPr/>
          </p:nvSpPr>
          <p:spPr>
            <a:xfrm>
              <a:off x="8164740" y="33315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E7D6B955-B3E8-4451-8094-DEBA2DCBF0AD}"/>
                </a:ext>
              </a:extLst>
            </p:cNvPr>
            <p:cNvSpPr/>
            <p:nvPr/>
          </p:nvSpPr>
          <p:spPr>
            <a:xfrm>
              <a:off x="8164740" y="377900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Gleichschenkliges Dreieck 9">
              <a:extLst>
                <a:ext uri="{FF2B5EF4-FFF2-40B4-BE49-F238E27FC236}">
                  <a16:creationId xmlns:a16="http://schemas.microsoft.com/office/drawing/2014/main" id="{D06271A7-0845-4CDF-BB89-EFB2848C8A0F}"/>
                </a:ext>
              </a:extLst>
            </p:cNvPr>
            <p:cNvSpPr/>
            <p:nvPr/>
          </p:nvSpPr>
          <p:spPr>
            <a:xfrm rot="16200000">
              <a:off x="4811153" y="3053170"/>
              <a:ext cx="4794932" cy="59272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BDD780D8-ABAD-4295-B6AA-661A240E81FD}"/>
                </a:ext>
              </a:extLst>
            </p:cNvPr>
            <p:cNvSpPr/>
            <p:nvPr/>
          </p:nvSpPr>
          <p:spPr>
            <a:xfrm>
              <a:off x="8164740" y="400274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357ADA69-76AC-488E-8D56-8D4D51EE0FB7}"/>
                </a:ext>
              </a:extLst>
            </p:cNvPr>
            <p:cNvSpPr/>
            <p:nvPr/>
          </p:nvSpPr>
          <p:spPr>
            <a:xfrm>
              <a:off x="8164740" y="44502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CCDC031-3BE0-4ACA-A30D-F71B84AAF89D}"/>
                </a:ext>
              </a:extLst>
            </p:cNvPr>
            <p:cNvSpPr/>
            <p:nvPr/>
          </p:nvSpPr>
          <p:spPr>
            <a:xfrm>
              <a:off x="8164740" y="467396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29" name="Rechteck 28">
            <a:extLst>
              <a:ext uri="{FF2B5EF4-FFF2-40B4-BE49-F238E27FC236}">
                <a16:creationId xmlns:a16="http://schemas.microsoft.com/office/drawing/2014/main" id="{0109D8BA-7B3C-4537-9885-62E0041BEB87}"/>
              </a:ext>
            </a:extLst>
          </p:cNvPr>
          <p:cNvSpPr/>
          <p:nvPr/>
        </p:nvSpPr>
        <p:spPr>
          <a:xfrm>
            <a:off x="6404731" y="2666159"/>
            <a:ext cx="498071" cy="1402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dirty="0"/>
              <a:t>DENSE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19211522-F629-4228-B1EB-3276D18E433C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285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D540B45-1149-44A8-B4CF-3EE3B597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E577A91-7CB3-4E93-88C1-63D9C6968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LSTM: </a:t>
            </a:r>
            <a:r>
              <a:rPr lang="de-DE" dirty="0" err="1"/>
              <a:t>Results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BAC7908-9AAD-4351-9821-4487D9D460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3" r="9625"/>
          <a:stretch/>
        </p:blipFill>
        <p:spPr>
          <a:xfrm>
            <a:off x="773194" y="1197312"/>
            <a:ext cx="7597612" cy="5040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8DB2F9A-D739-43CF-9212-2CF667C759A6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30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hteck 81">
            <a:extLst>
              <a:ext uri="{FF2B5EF4-FFF2-40B4-BE49-F238E27FC236}">
                <a16:creationId xmlns:a16="http://schemas.microsoft.com/office/drawing/2014/main" id="{B41A51D0-1513-4483-8826-0115A48A4909}"/>
              </a:ext>
            </a:extLst>
          </p:cNvPr>
          <p:cNvSpPr/>
          <p:nvPr/>
        </p:nvSpPr>
        <p:spPr>
          <a:xfrm>
            <a:off x="2682634" y="4077072"/>
            <a:ext cx="1836834" cy="1028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/>
              <a:t>CNN</a:t>
            </a:r>
          </a:p>
        </p:txBody>
      </p: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2238EF3B-638C-48C0-9927-AC10203ACEE6}"/>
              </a:ext>
            </a:extLst>
          </p:cNvPr>
          <p:cNvCxnSpPr>
            <a:cxnSpLocks/>
            <a:stCxn id="52" idx="2"/>
            <a:endCxn id="82" idx="1"/>
          </p:cNvCxnSpPr>
          <p:nvPr/>
        </p:nvCxnSpPr>
        <p:spPr>
          <a:xfrm rot="16200000" flipH="1">
            <a:off x="1197149" y="3105901"/>
            <a:ext cx="2108906" cy="862064"/>
          </a:xfrm>
          <a:prstGeom prst="bentConnector2">
            <a:avLst/>
          </a:prstGeom>
          <a:ln w="25400">
            <a:solidFill>
              <a:schemeClr val="accent1">
                <a:shade val="95000"/>
                <a:satMod val="105000"/>
                <a:alpha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A5145F82-FF90-4B70-97FC-4FA149B2B5E5}"/>
              </a:ext>
            </a:extLst>
          </p:cNvPr>
          <p:cNvCxnSpPr>
            <a:cxnSpLocks/>
            <a:endCxn id="85" idx="1"/>
          </p:cNvCxnSpPr>
          <p:nvPr/>
        </p:nvCxnSpPr>
        <p:spPr>
          <a:xfrm rot="16200000" flipH="1">
            <a:off x="703726" y="3641477"/>
            <a:ext cx="2007158" cy="1044788"/>
          </a:xfrm>
          <a:prstGeom prst="bentConnector2">
            <a:avLst/>
          </a:prstGeom>
          <a:ln w="31750">
            <a:solidFill>
              <a:schemeClr val="accent1">
                <a:shade val="95000"/>
                <a:satMod val="105000"/>
                <a:alpha val="8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09F8199-752D-45FD-BE08-65F78DEB6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83179" y="6381328"/>
            <a:ext cx="2709301" cy="427392"/>
          </a:xfrm>
        </p:spPr>
        <p:txBody>
          <a:bodyPr/>
          <a:lstStyle/>
          <a:p>
            <a:fld id="{29AD3987-26BA-49DC-BA24-72731371DC9F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7ACDA1E-8FF4-429E-A326-E0FA13BED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28601"/>
            <a:ext cx="8641006" cy="1094166"/>
          </a:xfrm>
        </p:spPr>
        <p:txBody>
          <a:bodyPr/>
          <a:lstStyle/>
          <a:p>
            <a:r>
              <a:rPr lang="en-US" dirty="0"/>
              <a:t>Combination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240E164-E0C4-478D-A206-58C85D5B4757}"/>
              </a:ext>
            </a:extLst>
          </p:cNvPr>
          <p:cNvSpPr/>
          <p:nvPr/>
        </p:nvSpPr>
        <p:spPr>
          <a:xfrm>
            <a:off x="3113200" y="1671189"/>
            <a:ext cx="2766378" cy="1094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LSTM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EB5953A-CBA6-4D3D-9D4C-E4725197D037}"/>
              </a:ext>
            </a:extLst>
          </p:cNvPr>
          <p:cNvSpPr/>
          <p:nvPr/>
        </p:nvSpPr>
        <p:spPr>
          <a:xfrm>
            <a:off x="4646882" y="4077071"/>
            <a:ext cx="401085" cy="2179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e-DE" dirty="0"/>
              <a:t>FLATTEN</a:t>
            </a:r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172B6258-B123-4C07-A907-05BD24A35AC1}"/>
              </a:ext>
            </a:extLst>
          </p:cNvPr>
          <p:cNvSpPr/>
          <p:nvPr/>
        </p:nvSpPr>
        <p:spPr>
          <a:xfrm>
            <a:off x="2382786" y="1097700"/>
            <a:ext cx="553835" cy="22500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DFC4B679-3EC7-45B8-8941-A6025EC2D1CB}"/>
              </a:ext>
            </a:extLst>
          </p:cNvPr>
          <p:cNvCxnSpPr>
            <a:cxnSpLocks/>
            <a:stCxn id="54" idx="2"/>
            <a:endCxn id="87" idx="1"/>
          </p:cNvCxnSpPr>
          <p:nvPr/>
        </p:nvCxnSpPr>
        <p:spPr>
          <a:xfrm rot="16200000" flipH="1">
            <a:off x="62541" y="4059222"/>
            <a:ext cx="2388801" cy="976410"/>
          </a:xfrm>
          <a:prstGeom prst="bentConnector2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0E8BEDA3-F14D-41BA-8BDF-951B07932659}"/>
              </a:ext>
            </a:extLst>
          </p:cNvPr>
          <p:cNvGrpSpPr/>
          <p:nvPr/>
        </p:nvGrpSpPr>
        <p:grpSpPr>
          <a:xfrm>
            <a:off x="352560" y="1120779"/>
            <a:ext cx="1884186" cy="2232248"/>
            <a:chOff x="459014" y="1196752"/>
            <a:chExt cx="3104874" cy="4104456"/>
          </a:xfrm>
        </p:grpSpPr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62B6DBB6-311F-44B3-8439-004AB85CFA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05" t="7275" r="40571" b="8413"/>
            <a:stretch/>
          </p:blipFill>
          <p:spPr>
            <a:xfrm>
              <a:off x="2192288" y="1196752"/>
              <a:ext cx="1371600" cy="250377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DBB54002-C189-4B29-BF12-507C5B3F18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80" t="7830" r="60695" b="7857"/>
            <a:stretch/>
          </p:blipFill>
          <p:spPr>
            <a:xfrm>
              <a:off x="971600" y="2420888"/>
              <a:ext cx="1371600" cy="250377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C8FE43E5-FCC6-471D-B5EC-29AD9AEAD6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7" t="8096" r="80469" b="9614"/>
            <a:stretch/>
          </p:blipFill>
          <p:spPr>
            <a:xfrm>
              <a:off x="459014" y="2857500"/>
              <a:ext cx="1371600" cy="244370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EB83F13-F55F-4330-BAB5-0FF87F6EAE77}"/>
                </a:ext>
              </a:extLst>
            </p:cNvPr>
            <p:cNvSpPr/>
            <p:nvPr/>
          </p:nvSpPr>
          <p:spPr>
            <a:xfrm>
              <a:off x="2411760" y="2816936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9DEB4F3A-53D2-49AA-BB64-1B18CCF5DA37}"/>
                </a:ext>
              </a:extLst>
            </p:cNvPr>
            <p:cNvSpPr/>
            <p:nvPr/>
          </p:nvSpPr>
          <p:spPr>
            <a:xfrm>
              <a:off x="2519776" y="2672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81359AFA-FFC1-4733-909F-EA791EB944D1}"/>
                </a:ext>
              </a:extLst>
            </p:cNvPr>
            <p:cNvSpPr/>
            <p:nvPr/>
          </p:nvSpPr>
          <p:spPr>
            <a:xfrm>
              <a:off x="2627784" y="256491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687EDACA-6F62-44F2-9EB3-FF34DF7DCC46}"/>
                </a:ext>
              </a:extLst>
            </p:cNvPr>
            <p:cNvSpPr/>
            <p:nvPr/>
          </p:nvSpPr>
          <p:spPr>
            <a:xfrm>
              <a:off x="2735800" y="2420896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6" name="Rechteck 75">
            <a:extLst>
              <a:ext uri="{FF2B5EF4-FFF2-40B4-BE49-F238E27FC236}">
                <a16:creationId xmlns:a16="http://schemas.microsoft.com/office/drawing/2014/main" id="{CD854504-4A56-48E6-915D-F183C492A6D3}"/>
              </a:ext>
            </a:extLst>
          </p:cNvPr>
          <p:cNvSpPr/>
          <p:nvPr/>
        </p:nvSpPr>
        <p:spPr>
          <a:xfrm>
            <a:off x="5280769" y="4194498"/>
            <a:ext cx="598809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de-DE" dirty="0"/>
              <a:t>DENSE</a:t>
            </a: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46F78553-D17B-4C17-A57E-34C909522E26}"/>
              </a:ext>
            </a:extLst>
          </p:cNvPr>
          <p:cNvSpPr/>
          <p:nvPr/>
        </p:nvSpPr>
        <p:spPr>
          <a:xfrm>
            <a:off x="2229699" y="4653136"/>
            <a:ext cx="1836834" cy="1028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/>
              <a:t>CNN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5A8E2042-288E-4B80-8C0A-5A7127850B34}"/>
              </a:ext>
            </a:extLst>
          </p:cNvPr>
          <p:cNvSpPr/>
          <p:nvPr/>
        </p:nvSpPr>
        <p:spPr>
          <a:xfrm>
            <a:off x="1745146" y="5227514"/>
            <a:ext cx="1836834" cy="1028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/>
              <a:t>CNN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11E42A5-1398-4E9A-B4CF-5DFB8ECE0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046296"/>
              </p:ext>
            </p:extLst>
          </p:nvPr>
        </p:nvGraphicFramePr>
        <p:xfrm>
          <a:off x="6305329" y="4221088"/>
          <a:ext cx="2546698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73349">
                  <a:extLst>
                    <a:ext uri="{9D8B030D-6E8A-4147-A177-3AD203B41FA5}">
                      <a16:colId xmlns:a16="http://schemas.microsoft.com/office/drawing/2014/main" val="1518630094"/>
                    </a:ext>
                  </a:extLst>
                </a:gridCol>
                <a:gridCol w="1273349">
                  <a:extLst>
                    <a:ext uri="{9D8B030D-6E8A-4147-A177-3AD203B41FA5}">
                      <a16:colId xmlns:a16="http://schemas.microsoft.com/office/drawing/2014/main" val="38693149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b="0" dirty="0" err="1"/>
                        <a:t>Tap</a:t>
                      </a:r>
                      <a:endParaRPr lang="de-DE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err="1"/>
                        <a:t>Tap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dirty="0" err="1"/>
                        <a:t>Two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Tap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Two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Tap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65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dirty="0" err="1"/>
                        <a:t>Swipe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Left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Swipe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Left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354836"/>
                  </a:ext>
                </a:extLst>
              </a:tr>
            </a:tbl>
          </a:graphicData>
        </a:graphic>
      </p:graphicFrame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CC787886-EAF8-4D94-80B1-A306EAC46906}"/>
              </a:ext>
            </a:extLst>
          </p:cNvPr>
          <p:cNvGrpSpPr/>
          <p:nvPr/>
        </p:nvGrpSpPr>
        <p:grpSpPr>
          <a:xfrm>
            <a:off x="8244408" y="2604961"/>
            <a:ext cx="36000" cy="1360046"/>
            <a:chOff x="8425758" y="1745247"/>
            <a:chExt cx="36000" cy="1360046"/>
          </a:xfrm>
        </p:grpSpPr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26090BD4-0627-41C0-9B9E-A7157E4CC24E}"/>
                </a:ext>
              </a:extLst>
            </p:cNvPr>
            <p:cNvSpPr/>
            <p:nvPr/>
          </p:nvSpPr>
          <p:spPr>
            <a:xfrm>
              <a:off x="8425758" y="306929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9E0C5BE7-21A3-479B-AE0D-22ED0E512AC4}"/>
                </a:ext>
              </a:extLst>
            </p:cNvPr>
            <p:cNvSpPr/>
            <p:nvPr/>
          </p:nvSpPr>
          <p:spPr>
            <a:xfrm>
              <a:off x="8425758" y="227486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8A29337B-2971-4178-BB74-7ABE7F88B685}"/>
                </a:ext>
              </a:extLst>
            </p:cNvPr>
            <p:cNvSpPr/>
            <p:nvPr/>
          </p:nvSpPr>
          <p:spPr>
            <a:xfrm>
              <a:off x="8425758" y="280448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835DECBD-0236-4D67-9581-67486FAB258D}"/>
                </a:ext>
              </a:extLst>
            </p:cNvPr>
            <p:cNvSpPr/>
            <p:nvPr/>
          </p:nvSpPr>
          <p:spPr>
            <a:xfrm>
              <a:off x="8425758" y="201005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47C3F90F-41A1-4CE7-B28C-63FBF297FF13}"/>
                </a:ext>
              </a:extLst>
            </p:cNvPr>
            <p:cNvSpPr/>
            <p:nvPr/>
          </p:nvSpPr>
          <p:spPr>
            <a:xfrm>
              <a:off x="8425758" y="253967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A1D123EC-D865-4142-8A3A-3D0D21071206}"/>
                </a:ext>
              </a:extLst>
            </p:cNvPr>
            <p:cNvSpPr/>
            <p:nvPr/>
          </p:nvSpPr>
          <p:spPr>
            <a:xfrm>
              <a:off x="8425758" y="174524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aphicFrame>
        <p:nvGraphicFramePr>
          <p:cNvPr id="83" name="Tabelle 82">
            <a:extLst>
              <a:ext uri="{FF2B5EF4-FFF2-40B4-BE49-F238E27FC236}">
                <a16:creationId xmlns:a16="http://schemas.microsoft.com/office/drawing/2014/main" id="{6232FFF6-4CDC-4099-B91C-7BE7581DF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214477"/>
              </p:ext>
            </p:extLst>
          </p:nvPr>
        </p:nvGraphicFramePr>
        <p:xfrm>
          <a:off x="6305329" y="5330658"/>
          <a:ext cx="254669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349">
                  <a:extLst>
                    <a:ext uri="{9D8B030D-6E8A-4147-A177-3AD203B41FA5}">
                      <a16:colId xmlns:a16="http://schemas.microsoft.com/office/drawing/2014/main" val="1518630094"/>
                    </a:ext>
                  </a:extLst>
                </a:gridCol>
                <a:gridCol w="1273349">
                  <a:extLst>
                    <a:ext uri="{9D8B030D-6E8A-4147-A177-3AD203B41FA5}">
                      <a16:colId xmlns:a16="http://schemas.microsoft.com/office/drawing/2014/main" val="38693149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dirty="0"/>
                        <a:t>Finger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Knuckle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194151"/>
                  </a:ext>
                </a:extLst>
              </a:tr>
            </a:tbl>
          </a:graphicData>
        </a:graphic>
      </p:graphicFrame>
      <p:graphicFrame>
        <p:nvGraphicFramePr>
          <p:cNvPr id="84" name="Tabelle 83">
            <a:extLst>
              <a:ext uri="{FF2B5EF4-FFF2-40B4-BE49-F238E27FC236}">
                <a16:creationId xmlns:a16="http://schemas.microsoft.com/office/drawing/2014/main" id="{F3DAD164-FFC2-4D0E-A8C5-62AE55A60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69196"/>
              </p:ext>
            </p:extLst>
          </p:nvPr>
        </p:nvGraphicFramePr>
        <p:xfrm>
          <a:off x="6333071" y="1983120"/>
          <a:ext cx="2546698" cy="3657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73349">
                  <a:extLst>
                    <a:ext uri="{9D8B030D-6E8A-4147-A177-3AD203B41FA5}">
                      <a16:colId xmlns:a16="http://schemas.microsoft.com/office/drawing/2014/main" val="1518630094"/>
                    </a:ext>
                  </a:extLst>
                </a:gridCol>
                <a:gridCol w="1273349">
                  <a:extLst>
                    <a:ext uri="{9D8B030D-6E8A-4147-A177-3AD203B41FA5}">
                      <a16:colId xmlns:a16="http://schemas.microsoft.com/office/drawing/2014/main" val="38693149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b="0" dirty="0" err="1"/>
                        <a:t>Rotate</a:t>
                      </a:r>
                      <a:endParaRPr lang="de-DE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err="1"/>
                        <a:t>Rotate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519087"/>
                  </a:ext>
                </a:extLst>
              </a:tr>
            </a:tbl>
          </a:graphicData>
        </a:graphic>
      </p:graphicFrame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82804C61-719B-4BBB-94CA-F948C6573B56}"/>
              </a:ext>
            </a:extLst>
          </p:cNvPr>
          <p:cNvGrpSpPr/>
          <p:nvPr/>
        </p:nvGrpSpPr>
        <p:grpSpPr>
          <a:xfrm>
            <a:off x="6976214" y="2604961"/>
            <a:ext cx="36000" cy="1360046"/>
            <a:chOff x="8425758" y="1745247"/>
            <a:chExt cx="36000" cy="1360046"/>
          </a:xfrm>
        </p:grpSpPr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7F0BBF0D-958F-4DDC-A529-A3F86C5AECFD}"/>
                </a:ext>
              </a:extLst>
            </p:cNvPr>
            <p:cNvSpPr/>
            <p:nvPr/>
          </p:nvSpPr>
          <p:spPr>
            <a:xfrm>
              <a:off x="8425758" y="306929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BCB2B829-FDC7-4381-9FBE-63353D1B913B}"/>
                </a:ext>
              </a:extLst>
            </p:cNvPr>
            <p:cNvSpPr/>
            <p:nvPr/>
          </p:nvSpPr>
          <p:spPr>
            <a:xfrm>
              <a:off x="8425758" y="227486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E3557DF8-985C-4FED-9278-F7C741B41C88}"/>
                </a:ext>
              </a:extLst>
            </p:cNvPr>
            <p:cNvSpPr/>
            <p:nvPr/>
          </p:nvSpPr>
          <p:spPr>
            <a:xfrm>
              <a:off x="8425758" y="280448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8E8BBBCB-862C-48E2-87D3-53D9416B06EA}"/>
                </a:ext>
              </a:extLst>
            </p:cNvPr>
            <p:cNvSpPr/>
            <p:nvPr/>
          </p:nvSpPr>
          <p:spPr>
            <a:xfrm>
              <a:off x="8425758" y="201005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763149D2-AD4C-4185-A469-9B3D96052F27}"/>
                </a:ext>
              </a:extLst>
            </p:cNvPr>
            <p:cNvSpPr/>
            <p:nvPr/>
          </p:nvSpPr>
          <p:spPr>
            <a:xfrm>
              <a:off x="8425758" y="253967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E218DA80-9360-4A41-9BF6-EF092CA70C4E}"/>
                </a:ext>
              </a:extLst>
            </p:cNvPr>
            <p:cNvSpPr/>
            <p:nvPr/>
          </p:nvSpPr>
          <p:spPr>
            <a:xfrm>
              <a:off x="8425758" y="174524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AAB6993C-5235-422A-A2A9-1E45875495F9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5879578" y="2166000"/>
            <a:ext cx="453493" cy="522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BCF33276-6BBE-48FA-A5DC-869BB3F7AB04}"/>
              </a:ext>
            </a:extLst>
          </p:cNvPr>
          <p:cNvCxnSpPr>
            <a:stCxn id="76" idx="3"/>
            <a:endCxn id="83" idx="2"/>
          </p:cNvCxnSpPr>
          <p:nvPr/>
        </p:nvCxnSpPr>
        <p:spPr>
          <a:xfrm>
            <a:off x="5879578" y="5166606"/>
            <a:ext cx="1699100" cy="529812"/>
          </a:xfrm>
          <a:prstGeom prst="bentConnector4">
            <a:avLst>
              <a:gd name="adj1" fmla="val 12529"/>
              <a:gd name="adj2" fmla="val 1862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AC7E3093-F678-4602-BAB2-60FD1E4A709A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07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621B832D-05F0-4777-BBB6-355F05CAA600}"/>
              </a:ext>
            </a:extLst>
          </p:cNvPr>
          <p:cNvSpPr/>
          <p:nvPr/>
        </p:nvSpPr>
        <p:spPr>
          <a:xfrm>
            <a:off x="3657599" y="-27384"/>
            <a:ext cx="5810945" cy="6984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C5B030B-1A88-45C1-9377-C29A972AD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Visualisation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Capacitive</a:t>
            </a:r>
            <a:r>
              <a:rPr lang="de-DE" dirty="0"/>
              <a:t> Image</a:t>
            </a:r>
          </a:p>
          <a:p>
            <a:pPr lvl="1"/>
            <a:r>
              <a:rPr lang="de-DE" dirty="0" err="1"/>
              <a:t>Blob</a:t>
            </a:r>
            <a:r>
              <a:rPr lang="de-DE" dirty="0"/>
              <a:t> </a:t>
            </a:r>
            <a:r>
              <a:rPr lang="de-DE" dirty="0" err="1"/>
              <a:t>Bounding</a:t>
            </a:r>
            <a:r>
              <a:rPr lang="de-DE" dirty="0"/>
              <a:t> Box</a:t>
            </a:r>
          </a:p>
          <a:p>
            <a:pPr lvl="1"/>
            <a:r>
              <a:rPr lang="de-DE" dirty="0" err="1"/>
              <a:t>Accuracy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Models </a:t>
            </a:r>
            <a:r>
              <a:rPr lang="de-DE" dirty="0" err="1"/>
              <a:t>used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CNN (</a:t>
            </a:r>
            <a:r>
              <a:rPr lang="de-DE" dirty="0" err="1"/>
              <a:t>Knuckle</a:t>
            </a:r>
            <a:r>
              <a:rPr lang="de-DE" dirty="0"/>
              <a:t>/Finger)</a:t>
            </a:r>
          </a:p>
          <a:p>
            <a:pPr lvl="1"/>
            <a:r>
              <a:rPr lang="de-DE" dirty="0"/>
              <a:t>LSTM (</a:t>
            </a:r>
            <a:r>
              <a:rPr lang="de-DE" dirty="0" err="1"/>
              <a:t>Gesture</a:t>
            </a:r>
            <a:r>
              <a:rPr lang="de-DE" dirty="0"/>
              <a:t>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417CC03-492C-4331-BCE9-D4D92C1A8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29CC84D-1E13-47EA-9EA0-C705018B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App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345FAB8-5D8C-43C5-87C5-93F83977D104}"/>
              </a:ext>
            </a:extLst>
          </p:cNvPr>
          <p:cNvGrpSpPr/>
          <p:nvPr/>
        </p:nvGrpSpPr>
        <p:grpSpPr>
          <a:xfrm>
            <a:off x="6556444" y="1093768"/>
            <a:ext cx="2336036" cy="4599461"/>
            <a:chOff x="6545212" y="1093768"/>
            <a:chExt cx="2336036" cy="459946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1A809EA-0DEC-4721-8B63-6534479AD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0"/>
            <a:stretch/>
          </p:blipFill>
          <p:spPr>
            <a:xfrm>
              <a:off x="6545212" y="1567295"/>
              <a:ext cx="2336036" cy="4125934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D0B3ECC-4186-4381-AA49-BE505FD54C76}"/>
                </a:ext>
              </a:extLst>
            </p:cNvPr>
            <p:cNvSpPr txBox="1"/>
            <p:nvPr/>
          </p:nvSpPr>
          <p:spPr>
            <a:xfrm>
              <a:off x="7376439" y="1093768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LSTM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F725E13-7419-40DC-BD26-11375620FD84}"/>
              </a:ext>
            </a:extLst>
          </p:cNvPr>
          <p:cNvGrpSpPr/>
          <p:nvPr/>
        </p:nvGrpSpPr>
        <p:grpSpPr>
          <a:xfrm>
            <a:off x="3874637" y="1093768"/>
            <a:ext cx="2336036" cy="4604903"/>
            <a:chOff x="3847143" y="1093768"/>
            <a:chExt cx="2336036" cy="4604903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85EC7A6-CEAA-4504-BD85-47B85718BC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19"/>
            <a:stretch/>
          </p:blipFill>
          <p:spPr>
            <a:xfrm>
              <a:off x="3847143" y="1567295"/>
              <a:ext cx="2336036" cy="4131376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2A67B238-3989-4EDE-A1D1-ADEE4CBC1FC8}"/>
                </a:ext>
              </a:extLst>
            </p:cNvPr>
            <p:cNvSpPr txBox="1"/>
            <p:nvPr/>
          </p:nvSpPr>
          <p:spPr>
            <a:xfrm>
              <a:off x="4678370" y="1093768"/>
              <a:ext cx="673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CNN</a:t>
              </a:r>
            </a:p>
          </p:txBody>
        </p:sp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F5280654-C7F7-4D4D-A185-BCA7C837B2C6}"/>
              </a:ext>
            </a:extLst>
          </p:cNvPr>
          <p:cNvSpPr/>
          <p:nvPr/>
        </p:nvSpPr>
        <p:spPr>
          <a:xfrm>
            <a:off x="2915816" y="6381328"/>
            <a:ext cx="720079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870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570CA9-F0AD-CB46-B789-25F1B4EF0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556792"/>
            <a:ext cx="5400600" cy="4580008"/>
          </a:xfrm>
        </p:spPr>
        <p:txBody>
          <a:bodyPr>
            <a:normAutofit/>
          </a:bodyPr>
          <a:lstStyle/>
          <a:p>
            <a:r>
              <a:rPr lang="de-DE" sz="2400" dirty="0" err="1"/>
              <a:t>Extend</a:t>
            </a:r>
            <a:r>
              <a:rPr lang="de-DE" sz="2400" dirty="0"/>
              <a:t> </a:t>
            </a:r>
            <a:r>
              <a:rPr lang="de-DE" sz="2400" dirty="0" err="1"/>
              <a:t>current</a:t>
            </a:r>
            <a:r>
              <a:rPr lang="de-DE" sz="2400" dirty="0"/>
              <a:t> </a:t>
            </a:r>
            <a:r>
              <a:rPr lang="de-DE" sz="2400" dirty="0" err="1"/>
              <a:t>options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input</a:t>
            </a:r>
            <a:r>
              <a:rPr lang="de-DE" sz="2400" dirty="0"/>
              <a:t> on a </a:t>
            </a:r>
            <a:r>
              <a:rPr lang="de-DE" sz="2400" dirty="0" err="1"/>
              <a:t>touchscreen</a:t>
            </a:r>
            <a:endParaRPr lang="de-DE" sz="2400" dirty="0"/>
          </a:p>
          <a:p>
            <a:r>
              <a:rPr lang="de-DE" sz="2400" dirty="0" err="1"/>
              <a:t>Recognize</a:t>
            </a:r>
            <a:r>
              <a:rPr lang="de-DE" sz="2400" dirty="0"/>
              <a:t> </a:t>
            </a:r>
            <a:r>
              <a:rPr lang="de-DE" sz="2400" dirty="0" err="1"/>
              <a:t>if</a:t>
            </a:r>
            <a:r>
              <a:rPr lang="de-DE" sz="2400" dirty="0"/>
              <a:t> </a:t>
            </a:r>
            <a:r>
              <a:rPr lang="de-DE" sz="2400" dirty="0" err="1"/>
              <a:t>touch</a:t>
            </a:r>
            <a:r>
              <a:rPr lang="de-DE" sz="2400" dirty="0"/>
              <a:t> </a:t>
            </a:r>
            <a:r>
              <a:rPr lang="de-DE" sz="2400" dirty="0" err="1"/>
              <a:t>input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finger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knuckle</a:t>
            </a:r>
            <a:endParaRPr lang="de-DE" sz="2400" dirty="0"/>
          </a:p>
          <a:p>
            <a:r>
              <a:rPr lang="de-DE" sz="2400" dirty="0" err="1"/>
              <a:t>Differentiate</a:t>
            </a:r>
            <a:r>
              <a:rPr lang="de-DE" sz="2400" dirty="0"/>
              <a:t> </a:t>
            </a:r>
            <a:r>
              <a:rPr lang="de-DE" sz="2400" dirty="0" err="1"/>
              <a:t>between</a:t>
            </a:r>
            <a:r>
              <a:rPr lang="de-DE" sz="2400" dirty="0"/>
              <a:t> 17 different </a:t>
            </a:r>
            <a:r>
              <a:rPr lang="de-DE" sz="2400" dirty="0" err="1"/>
              <a:t>gestures</a:t>
            </a: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C56EF3-A049-C444-9150-96DD6F5E1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AB825E-D1BC-474A-9BA0-2F75805A9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3EB0FE-3DA9-47B5-8A96-DF17F0802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1"/>
          <a:stretch/>
        </p:blipFill>
        <p:spPr>
          <a:xfrm>
            <a:off x="5724128" y="-5680"/>
            <a:ext cx="3377357" cy="6858000"/>
          </a:xfrm>
          <a:prstGeom prst="rect">
            <a:avLst/>
          </a:prstGeom>
        </p:spPr>
      </p:pic>
      <p:pic>
        <p:nvPicPr>
          <p:cNvPr id="4102" name="Picture 6" descr="https://qeexo.com/wp-content/uploads/2017/09/Knuckle-3.png">
            <a:extLst>
              <a:ext uri="{FF2B5EF4-FFF2-40B4-BE49-F238E27FC236}">
                <a16:creationId xmlns:a16="http://schemas.microsoft.com/office/drawing/2014/main" id="{A0AE99A0-0614-4FE3-9625-2A50068C2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095012"/>
            <a:ext cx="4273281" cy="608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B640870-48A5-4C2E-A0D4-3CEEDA03B468}"/>
              </a:ext>
            </a:extLst>
          </p:cNvPr>
          <p:cNvSpPr/>
          <p:nvPr/>
        </p:nvSpPr>
        <p:spPr>
          <a:xfrm>
            <a:off x="5863319" y="6448830"/>
            <a:ext cx="267102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dirty="0">
                <a:solidFill>
                  <a:schemeClr val="bg1">
                    <a:lumMod val="65000"/>
                  </a:schemeClr>
                </a:solidFill>
              </a:rPr>
              <a:t>source: qeexo.com/fingersense/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F6CB14E-8969-43F3-AAFB-29DBE447FD5D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57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7D3B55-4432-4F66-9CAC-E42082663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1897576"/>
          </a:xfrm>
        </p:spPr>
        <p:txBody>
          <a:bodyPr>
            <a:normAutofit/>
          </a:bodyPr>
          <a:lstStyle/>
          <a:p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collection</a:t>
            </a:r>
            <a:r>
              <a:rPr lang="de-DE" dirty="0"/>
              <a:t>: Different </a:t>
            </a:r>
            <a:r>
              <a:rPr lang="de-DE" dirty="0" err="1"/>
              <a:t>touch</a:t>
            </a:r>
            <a:r>
              <a:rPr lang="de-DE" dirty="0"/>
              <a:t> </a:t>
            </a:r>
            <a:r>
              <a:rPr lang="de-DE" dirty="0" err="1"/>
              <a:t>angles</a:t>
            </a:r>
            <a:endParaRPr lang="de-DE" dirty="0"/>
          </a:p>
          <a:p>
            <a:r>
              <a:rPr lang="de-DE" dirty="0" err="1"/>
              <a:t>Combined</a:t>
            </a:r>
            <a:r>
              <a:rPr lang="de-DE" dirty="0"/>
              <a:t> </a:t>
            </a:r>
            <a:r>
              <a:rPr lang="de-DE" dirty="0" err="1"/>
              <a:t>gestures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8F68003-30DD-4C05-B751-C5DB3A173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4279509-2EED-4A9B-9BB7-3595C3DB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Work</a:t>
            </a:r>
          </a:p>
        </p:txBody>
      </p:sp>
      <p:sp>
        <p:nvSpPr>
          <p:cNvPr id="5" name="Titel 3">
            <a:extLst>
              <a:ext uri="{FF2B5EF4-FFF2-40B4-BE49-F238E27FC236}">
                <a16:creationId xmlns:a16="http://schemas.microsoft.com/office/drawing/2014/main" id="{F93C4091-E499-42A2-8A5A-672324AADB30}"/>
              </a:ext>
            </a:extLst>
          </p:cNvPr>
          <p:cNvSpPr txBox="1">
            <a:spLocks/>
          </p:cNvSpPr>
          <p:nvPr/>
        </p:nvSpPr>
        <p:spPr>
          <a:xfrm>
            <a:off x="251520" y="2953925"/>
            <a:ext cx="8641006" cy="10941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3800" kern="1200">
                <a:solidFill>
                  <a:srgbClr val="137CB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Take </a:t>
            </a:r>
            <a:r>
              <a:rPr lang="de-DE" dirty="0" err="1"/>
              <a:t>away</a:t>
            </a:r>
            <a:endParaRPr lang="de-DE" dirty="0"/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A3020448-09F5-49B3-AB62-F5A7315D2CDD}"/>
              </a:ext>
            </a:extLst>
          </p:cNvPr>
          <p:cNvSpPr txBox="1">
            <a:spLocks/>
          </p:cNvSpPr>
          <p:nvPr/>
        </p:nvSpPr>
        <p:spPr>
          <a:xfrm>
            <a:off x="251520" y="4048091"/>
            <a:ext cx="8640960" cy="1998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capacitive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great</a:t>
            </a:r>
            <a:r>
              <a:rPr lang="de-DE" dirty="0"/>
              <a:t> at </a:t>
            </a:r>
            <a:r>
              <a:rPr lang="de-DE" dirty="0" err="1"/>
              <a:t>detecting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touchscreen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was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finger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knuckle</a:t>
            </a:r>
            <a:r>
              <a:rPr lang="de-DE" dirty="0"/>
              <a:t> (95% </a:t>
            </a:r>
            <a:r>
              <a:rPr lang="de-DE" dirty="0" err="1"/>
              <a:t>accuracy</a:t>
            </a:r>
            <a:r>
              <a:rPr lang="de-DE" dirty="0"/>
              <a:t>)</a:t>
            </a:r>
          </a:p>
          <a:p>
            <a:r>
              <a:rPr lang="de-DE" dirty="0" err="1"/>
              <a:t>Gesture</a:t>
            </a:r>
            <a:r>
              <a:rPr lang="de-DE" dirty="0"/>
              <a:t> </a:t>
            </a:r>
            <a:r>
              <a:rPr lang="de-DE" dirty="0" err="1"/>
              <a:t>recognition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LSTMs </a:t>
            </a:r>
            <a:r>
              <a:rPr lang="de-DE" dirty="0" err="1"/>
              <a:t>for</a:t>
            </a:r>
            <a:r>
              <a:rPr lang="de-DE" dirty="0"/>
              <a:t> 17 different </a:t>
            </a:r>
            <a:r>
              <a:rPr lang="de-DE" dirty="0" err="1"/>
              <a:t>gestures</a:t>
            </a:r>
            <a:r>
              <a:rPr lang="de-DE" dirty="0"/>
              <a:t> also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(87% </a:t>
            </a:r>
            <a:r>
              <a:rPr lang="de-DE" dirty="0" err="1"/>
              <a:t>val</a:t>
            </a:r>
            <a:r>
              <a:rPr lang="de-DE" dirty="0"/>
              <a:t>. </a:t>
            </a:r>
            <a:r>
              <a:rPr lang="de-DE" dirty="0" err="1"/>
              <a:t>accuracy</a:t>
            </a:r>
            <a:r>
              <a:rPr lang="de-DE" dirty="0"/>
              <a:t>)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FF77AE0-416D-4DA4-A338-F8593C279624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726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F048C05-BCAF-41B6-B8F7-443000EF3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https://dl.acm.org/citation.cfm?id=2047279</a:t>
            </a:r>
            <a:endParaRPr lang="de-DE" dirty="0"/>
          </a:p>
          <a:p>
            <a:r>
              <a:rPr lang="de-DE" dirty="0">
                <a:hlinkClick r:id="rId3"/>
              </a:rPr>
              <a:t>https://dl.acm.org/citation.cfm?doid=2935334.2935362</a:t>
            </a:r>
            <a:endParaRPr lang="de-DE" dirty="0"/>
          </a:p>
          <a:p>
            <a:r>
              <a:rPr lang="de-DE" dirty="0">
                <a:hlinkClick r:id="rId4"/>
              </a:rPr>
              <a:t>https://qeexo.com/fingersense/</a:t>
            </a: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4AF04C-D83C-4BD9-A5D6-E50231377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3AB24F4-9F42-4DDA-B694-52C30886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250565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7AF2B96-204F-498E-B4B6-E5CC1CD26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900" y="4625752"/>
            <a:ext cx="4224100" cy="2232248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51ED02-270B-4BBA-ADC5-0B6E29953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3432"/>
            <a:ext cx="4536504" cy="4849904"/>
          </a:xfrm>
        </p:spPr>
        <p:txBody>
          <a:bodyPr>
            <a:normAutofit fontScale="92500" lnSpcReduction="10000"/>
          </a:bodyPr>
          <a:lstStyle/>
          <a:p>
            <a:r>
              <a:rPr lang="de-DE" dirty="0" err="1"/>
              <a:t>TapSense</a:t>
            </a:r>
            <a:endParaRPr lang="de-DE" dirty="0"/>
          </a:p>
          <a:p>
            <a:pPr lvl="1"/>
            <a:r>
              <a:rPr lang="de-DE" dirty="0"/>
              <a:t>Sound-</a:t>
            </a:r>
            <a:r>
              <a:rPr lang="de-DE" dirty="0" err="1"/>
              <a:t>based</a:t>
            </a:r>
            <a:endParaRPr lang="de-DE" dirty="0"/>
          </a:p>
          <a:p>
            <a:pPr lvl="1"/>
            <a:r>
              <a:rPr lang="de-DE" dirty="0" err="1"/>
              <a:t>Differentiate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four</a:t>
            </a:r>
            <a:r>
              <a:rPr lang="de-DE" dirty="0"/>
              <a:t> different </a:t>
            </a:r>
            <a:r>
              <a:rPr lang="de-DE" dirty="0" err="1"/>
              <a:t>finger</a:t>
            </a:r>
            <a:r>
              <a:rPr lang="de-DE" dirty="0"/>
              <a:t> </a:t>
            </a:r>
            <a:r>
              <a:rPr lang="de-DE" dirty="0" err="1"/>
              <a:t>inputs</a:t>
            </a:r>
            <a:endParaRPr lang="de-DE" dirty="0"/>
          </a:p>
          <a:p>
            <a:pPr lvl="1"/>
            <a:r>
              <a:rPr lang="de-DE" dirty="0"/>
              <a:t>SVM: 86% </a:t>
            </a:r>
            <a:r>
              <a:rPr lang="de-DE" dirty="0" err="1"/>
              <a:t>accuracy</a:t>
            </a:r>
            <a:endParaRPr lang="de-DE" dirty="0"/>
          </a:p>
          <a:p>
            <a:r>
              <a:rPr lang="de-DE" dirty="0"/>
              <a:t>Nail+</a:t>
            </a:r>
          </a:p>
          <a:p>
            <a:pPr lvl="1"/>
            <a:r>
              <a:rPr lang="en-US" dirty="0"/>
              <a:t>3x3 grid of strain sensors, worn on the fingernail</a:t>
            </a:r>
          </a:p>
          <a:p>
            <a:pPr lvl="1"/>
            <a:r>
              <a:rPr lang="de-DE" dirty="0"/>
              <a:t>Different </a:t>
            </a:r>
            <a:r>
              <a:rPr lang="de-DE" dirty="0" err="1"/>
              <a:t>levels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finger-</a:t>
            </a:r>
            <a:r>
              <a:rPr lang="de-DE" dirty="0" err="1"/>
              <a:t>force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detected</a:t>
            </a:r>
            <a:endParaRPr lang="de-DE" dirty="0"/>
          </a:p>
          <a:p>
            <a:pPr lvl="1"/>
            <a:r>
              <a:rPr lang="de-DE" dirty="0"/>
              <a:t>85% </a:t>
            </a:r>
            <a:r>
              <a:rPr lang="de-DE" dirty="0" err="1"/>
              <a:t>accuracy</a:t>
            </a:r>
            <a:endParaRPr lang="de-DE" dirty="0"/>
          </a:p>
          <a:p>
            <a:r>
              <a:rPr lang="de-DE" dirty="0" err="1"/>
              <a:t>Qeexo</a:t>
            </a:r>
            <a:r>
              <a:rPr lang="de-DE" dirty="0"/>
              <a:t> </a:t>
            </a:r>
            <a:r>
              <a:rPr lang="de-DE" dirty="0" err="1"/>
              <a:t>FingerSense</a:t>
            </a:r>
            <a:endParaRPr lang="de-DE" dirty="0"/>
          </a:p>
          <a:p>
            <a:pPr lvl="1"/>
            <a:r>
              <a:rPr lang="de-DE" dirty="0"/>
              <a:t>Different </a:t>
            </a:r>
            <a:r>
              <a:rPr lang="de-DE" dirty="0" err="1"/>
              <a:t>inputs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vibration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touchscreen</a:t>
            </a:r>
            <a:endParaRPr lang="de-DE" dirty="0"/>
          </a:p>
          <a:p>
            <a:pPr lvl="1"/>
            <a:r>
              <a:rPr lang="de-DE" dirty="0" err="1"/>
              <a:t>Implemented</a:t>
            </a:r>
            <a:r>
              <a:rPr lang="de-DE" dirty="0"/>
              <a:t> in Huawei Smartphones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12BB17-152C-4FCD-B016-A5E498E3D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C3F18E-52F7-4F29-AD2C-FEABB5477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0B7AEA4-8BC5-4DA1-8E40-B3A576B0AD1E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7B00A33-0325-4EDA-B2DA-974F64A6B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132" y="1557766"/>
            <a:ext cx="4224100" cy="23752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F8779D1-3C47-4F64-9BFD-B57F918099AA}"/>
              </a:ext>
            </a:extLst>
          </p:cNvPr>
          <p:cNvSpPr/>
          <p:nvPr/>
        </p:nvSpPr>
        <p:spPr>
          <a:xfrm>
            <a:off x="6732240" y="6590252"/>
            <a:ext cx="267102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dirty="0">
                <a:solidFill>
                  <a:schemeClr val="bg1">
                    <a:lumMod val="85000"/>
                  </a:schemeClr>
                </a:solidFill>
              </a:rPr>
              <a:t>source: qeexo.com/fingersense/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20E7118-6386-4BF0-A4EC-25F07E1F917B}"/>
              </a:ext>
            </a:extLst>
          </p:cNvPr>
          <p:cNvSpPr/>
          <p:nvPr/>
        </p:nvSpPr>
        <p:spPr>
          <a:xfrm>
            <a:off x="5580112" y="3686834"/>
            <a:ext cx="396044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1">
                    <a:lumMod val="85000"/>
                  </a:schemeClr>
                </a:solidFill>
              </a:rPr>
              <a:t>source:</a:t>
            </a:r>
            <a:r>
              <a:rPr lang="de-DE" sz="13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100" dirty="0">
                <a:solidFill>
                  <a:schemeClr val="bg1">
                    <a:lumMod val="85000"/>
                  </a:schemeClr>
                </a:solidFill>
              </a:rPr>
              <a:t>dl.acm.org/citation.cfm?doid=2935334.2935362</a:t>
            </a:r>
          </a:p>
          <a:p>
            <a:endParaRPr lang="de-DE" sz="13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252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570CA9-F0AD-CB46-B789-25F1B4EF0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556792"/>
            <a:ext cx="8640960" cy="4580008"/>
          </a:xfrm>
        </p:spPr>
        <p:txBody>
          <a:bodyPr>
            <a:normAutofit/>
          </a:bodyPr>
          <a:lstStyle/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Only right-handed, no movement impaired</a:t>
            </a:r>
            <a:endParaRPr lang="en-GB" spc="-1" dirty="0">
              <a:latin typeface="DejaVu Sans"/>
            </a:endParaRPr>
          </a:p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Two-handed interaction only</a:t>
            </a:r>
            <a:endParaRPr lang="en-GB" spc="-1" dirty="0">
              <a:latin typeface="DejaVu Sans"/>
            </a:endParaRPr>
          </a:p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17 Gestures</a:t>
            </a:r>
            <a:endParaRPr lang="en-GB" spc="-1" dirty="0">
              <a:latin typeface="DejaVu Sans"/>
            </a:endParaRPr>
          </a:p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20 repetitions per gesture</a:t>
            </a:r>
            <a:endParaRPr lang="en-GB" sz="1800" spc="-1" dirty="0">
              <a:latin typeface="DejaVu Sans"/>
              <a:ea typeface="Segoe UI"/>
            </a:endParaRPr>
          </a:p>
          <a:p>
            <a:pPr marL="743130" lvl="1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Both knuckle and finger</a:t>
            </a:r>
            <a:endParaRPr lang="en-GB" spc="-1" dirty="0">
              <a:latin typeface="DejaVu Sans"/>
            </a:endParaRPr>
          </a:p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Within-Subject design</a:t>
            </a:r>
            <a:endParaRPr lang="en-GB" spc="-1" dirty="0">
              <a:latin typeface="DejaVu Sans"/>
            </a:endParaRPr>
          </a:p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17 participants </a:t>
            </a:r>
            <a:endParaRPr lang="en-GB" spc="-1" dirty="0">
              <a:latin typeface="DejaVu Sans"/>
            </a:endParaRPr>
          </a:p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Study-length: 60 minutes</a:t>
            </a:r>
            <a:endParaRPr lang="en-GB" spc="-1" dirty="0">
              <a:latin typeface="DejaVu 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C56EF3-A049-C444-9150-96DD6F5E1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AB825E-D1BC-474A-9BA0-2F75805A9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spc="-1" dirty="0"/>
              <a:t>Study</a:t>
            </a:r>
            <a:endParaRPr lang="de-DE" dirty="0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AA44263E-5EA2-4ED9-A7FA-D58DFEDC657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67320" y="1916832"/>
            <a:ext cx="5475960" cy="3651120"/>
          </a:xfrm>
          <a:prstGeom prst="rect">
            <a:avLst/>
          </a:prstGeom>
          <a:ln>
            <a:noFill/>
          </a:ln>
        </p:spPr>
      </p:pic>
      <p:sp>
        <p:nvSpPr>
          <p:cNvPr id="7" name="CustomShape 4">
            <a:extLst>
              <a:ext uri="{FF2B5EF4-FFF2-40B4-BE49-F238E27FC236}">
                <a16:creationId xmlns:a16="http://schemas.microsoft.com/office/drawing/2014/main" id="{F9C65A0C-6404-4CF2-A01C-12C5EC8E25BB}"/>
              </a:ext>
            </a:extLst>
          </p:cNvPr>
          <p:cNvSpPr/>
          <p:nvPr/>
        </p:nvSpPr>
        <p:spPr>
          <a:xfrm>
            <a:off x="7109640" y="5445224"/>
            <a:ext cx="1064880" cy="21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800" b="0" strike="noStrike" spc="-1" dirty="0">
                <a:solidFill>
                  <a:schemeClr val="bg1">
                    <a:lumMod val="65000"/>
                  </a:schemeClr>
                </a:solidFill>
                <a:latin typeface="Segoe UI"/>
                <a:ea typeface="DejaVu Sans"/>
              </a:rPr>
              <a:t>source: time.com</a:t>
            </a:r>
            <a:endParaRPr lang="en-GB" sz="800" b="0" strike="noStrike" spc="-1" dirty="0">
              <a:solidFill>
                <a:schemeClr val="bg1">
                  <a:lumMod val="65000"/>
                </a:schemeClr>
              </a:solidFill>
              <a:latin typeface="DejaVu Sans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3612FD4-5E3E-41B2-9533-F51B5626615E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3289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3F12C0C3-CE99-435D-BBB1-6A41479266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2"/>
          <a:stretch/>
        </p:blipFill>
        <p:spPr>
          <a:xfrm>
            <a:off x="0" y="1072133"/>
            <a:ext cx="3000000" cy="5093171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75BD6E2-B4B9-4676-9234-81BA8EA37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468" y="1089679"/>
            <a:ext cx="2999532" cy="540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E476DB0-D90E-480B-B77A-0B05054B8C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33" y="1089679"/>
            <a:ext cx="3000000" cy="54000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EF208C-A611-482A-840D-6A0832B75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E5BCF3D-8E8A-433B-8CFD-57CF38F4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spc="-1" dirty="0"/>
              <a:t>Study App</a:t>
            </a:r>
            <a:endParaRPr lang="en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83581A5-DC21-4F02-AB2F-DABF43B70DDB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4D5F44E-3DE0-4C0E-9881-D19B2773E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468" y="1072133"/>
            <a:ext cx="2999532" cy="5400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D3F4ED5-548E-4879-A3AF-B988581EB2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234" y="1072133"/>
            <a:ext cx="30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09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391B8AC-06CC-44B4-8BEB-962EDF35C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3808" y="1603432"/>
            <a:ext cx="3600400" cy="4533368"/>
          </a:xfrm>
        </p:spPr>
        <p:txBody>
          <a:bodyPr/>
          <a:lstStyle/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956.426 images in total</a:t>
            </a:r>
          </a:p>
          <a:p>
            <a:pPr marL="743130" lvl="1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27 x 15 pixels each</a:t>
            </a:r>
          </a:p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806.891 actual gesture images</a:t>
            </a:r>
            <a:endParaRPr lang="en-GB" spc="-1" dirty="0">
              <a:latin typeface="DejaVu Sans"/>
            </a:endParaRPr>
          </a:p>
          <a:p>
            <a:endParaRPr lang="en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EA4739-7AC3-4C8B-9667-7A3788C72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3DE2BD-526C-420A-8F1F-234CF20FD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28601"/>
            <a:ext cx="8641006" cy="1094166"/>
          </a:xfrm>
        </p:spPr>
        <p:txBody>
          <a:bodyPr/>
          <a:lstStyle/>
          <a:p>
            <a:r>
              <a:rPr lang="en-GB" sz="4000" spc="-1" dirty="0"/>
              <a:t>Data Collection: Data</a:t>
            </a:r>
            <a:endParaRPr lang="en-DE" dirty="0"/>
          </a:p>
        </p:txBody>
      </p:sp>
      <p:pic>
        <p:nvPicPr>
          <p:cNvPr id="5" name="Inhaltsplatzhalter 5">
            <a:extLst>
              <a:ext uri="{FF2B5EF4-FFF2-40B4-BE49-F238E27FC236}">
                <a16:creationId xmlns:a16="http://schemas.microsoft.com/office/drawing/2014/main" id="{9C0C877D-6FBE-4AF8-9E84-9543E9E5EB2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372200" y="1616801"/>
            <a:ext cx="2592288" cy="4506629"/>
          </a:xfrm>
          <a:prstGeom prst="rect">
            <a:avLst/>
          </a:prstGeom>
          <a:ln>
            <a:noFill/>
          </a:ln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9A37ABC9-0B2F-4A0C-9234-CECE176B47E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9512" y="1576694"/>
            <a:ext cx="2592288" cy="4533367"/>
          </a:xfrm>
          <a:prstGeom prst="rect">
            <a:avLst/>
          </a:prstGeom>
          <a:ln>
            <a:noFill/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572C6D6-A25F-4506-A7BE-09BE6F6F9288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0399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6F24A33-40B7-4040-B2E8-84E00C6F5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Use highest repetition only</a:t>
            </a:r>
            <a:endParaRPr lang="en-GB" spc="-1" dirty="0">
              <a:latin typeface="DejaVu Sans"/>
            </a:endParaRPr>
          </a:p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Blob detection on images</a:t>
            </a:r>
          </a:p>
          <a:p>
            <a:pPr marL="743130" lvl="1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latin typeface="DejaVu Sans"/>
              </a:rPr>
              <a:t>Get rid of images without blobs</a:t>
            </a:r>
            <a:endParaRPr lang="en-GB" spc="-1" dirty="0">
              <a:latin typeface="DejaVu Sans"/>
            </a:endParaRPr>
          </a:p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Remaining: 155.439</a:t>
            </a:r>
            <a:endParaRPr lang="en-GB" spc="-1" dirty="0">
              <a:latin typeface="DejaVu San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4F3285C-A202-4546-9A96-5DAEE912E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17B5F6E-706D-4979-B695-9C5660723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spc="-1" dirty="0" err="1"/>
              <a:t>Preprocessing</a:t>
            </a:r>
            <a:r>
              <a:rPr lang="en-GB" sz="4000" spc="-1" dirty="0"/>
              <a:t>: First Filters</a:t>
            </a:r>
            <a:endParaRPr lang="en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644965-D850-406E-8DA4-E8469BB63AFF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898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138EFFB-1B88-46E1-8E31-A9B6CBE2D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Mirroring on both x and y-Axis</a:t>
            </a:r>
            <a:endParaRPr lang="en-GB" spc="-1" dirty="0">
              <a:latin typeface="DejaVu Sans"/>
            </a:endParaRPr>
          </a:p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New total images: 621.756</a:t>
            </a:r>
            <a:endParaRPr lang="en-GB" spc="-1" dirty="0">
              <a:latin typeface="DejaVu Sans"/>
            </a:endParaRPr>
          </a:p>
          <a:p>
            <a:endParaRPr lang="en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9CDEB5E-9E01-4DD7-96D5-1E0A275A6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17F53AB-BB7A-47D5-BCB4-D2D072CD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spc="-1" dirty="0" err="1"/>
              <a:t>Preprocessing</a:t>
            </a:r>
            <a:r>
              <a:rPr lang="en-GB" sz="4000" spc="-1" dirty="0"/>
              <a:t>: Data Augmentation</a:t>
            </a:r>
            <a:endParaRPr lang="en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6799544-A950-4608-9FF7-D7BE9E6AB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2936"/>
            <a:ext cx="9144000" cy="279165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AE2F42B-B5C4-4482-8F74-A11DFB3F28F0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639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C82C96-1696-466B-9328-59CE7B23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1F6400F-7C34-481D-9587-B049211A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28601"/>
            <a:ext cx="8641006" cy="1094166"/>
          </a:xfrm>
        </p:spPr>
        <p:txBody>
          <a:bodyPr/>
          <a:lstStyle/>
          <a:p>
            <a:r>
              <a:rPr lang="de-DE" dirty="0"/>
              <a:t>CNN: </a:t>
            </a:r>
            <a:r>
              <a:rPr lang="de-DE" dirty="0" err="1"/>
              <a:t>Structure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7BD85F37-3587-4BDA-9EA1-D248C82BB28C}"/>
              </a:ext>
            </a:extLst>
          </p:cNvPr>
          <p:cNvGrpSpPr/>
          <p:nvPr/>
        </p:nvGrpSpPr>
        <p:grpSpPr>
          <a:xfrm>
            <a:off x="98353" y="2164580"/>
            <a:ext cx="8927072" cy="2522798"/>
            <a:chOff x="98353" y="2164580"/>
            <a:chExt cx="8927072" cy="2522798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3579A159-6F40-470D-AD71-F9E9D8A75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53" y="2164580"/>
              <a:ext cx="1487429" cy="2522798"/>
            </a:xfrm>
            <a:prstGeom prst="rect">
              <a:avLst/>
            </a:prstGeom>
          </p:spPr>
        </p:pic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E32DC34E-1758-4922-A1F4-86F355ED282C}"/>
                </a:ext>
              </a:extLst>
            </p:cNvPr>
            <p:cNvSpPr/>
            <p:nvPr/>
          </p:nvSpPr>
          <p:spPr>
            <a:xfrm>
              <a:off x="6090702" y="2451042"/>
              <a:ext cx="498071" cy="1949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dirty="0"/>
                <a:t>DENSE</a:t>
              </a:r>
            </a:p>
          </p:txBody>
        </p:sp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4A021E7B-C73F-4325-AF71-A1522115F299}"/>
                </a:ext>
              </a:extLst>
            </p:cNvPr>
            <p:cNvGrpSpPr/>
            <p:nvPr/>
          </p:nvGrpSpPr>
          <p:grpSpPr>
            <a:xfrm>
              <a:off x="1680930" y="2453871"/>
              <a:ext cx="2109738" cy="1944216"/>
              <a:chOff x="3974430" y="2276872"/>
              <a:chExt cx="2109738" cy="1944216"/>
            </a:xfrm>
          </p:grpSpPr>
          <p:sp>
            <p:nvSpPr>
              <p:cNvPr id="103" name="Cube 102">
                <a:extLst>
                  <a:ext uri="{FF2B5EF4-FFF2-40B4-BE49-F238E27FC236}">
                    <a16:creationId xmlns:a16="http://schemas.microsoft.com/office/drawing/2014/main" id="{9E7E9858-1131-42D7-9E23-6B57536F36BD}"/>
                  </a:ext>
                </a:extLst>
              </p:cNvPr>
              <p:cNvSpPr/>
              <p:nvPr/>
            </p:nvSpPr>
            <p:spPr>
              <a:xfrm>
                <a:off x="4550494" y="2276872"/>
                <a:ext cx="1533674" cy="1371374"/>
              </a:xfrm>
              <a:prstGeom prst="cube">
                <a:avLst>
                  <a:gd name="adj" fmla="val 369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Cube 103">
                <a:extLst>
                  <a:ext uri="{FF2B5EF4-FFF2-40B4-BE49-F238E27FC236}">
                    <a16:creationId xmlns:a16="http://schemas.microsoft.com/office/drawing/2014/main" id="{44C834D7-278E-42BF-99B1-176A3F002F8B}"/>
                  </a:ext>
                </a:extLst>
              </p:cNvPr>
              <p:cNvSpPr/>
              <p:nvPr/>
            </p:nvSpPr>
            <p:spPr>
              <a:xfrm>
                <a:off x="4406478" y="2420888"/>
                <a:ext cx="1533674" cy="1371374"/>
              </a:xfrm>
              <a:prstGeom prst="cube">
                <a:avLst>
                  <a:gd name="adj" fmla="val 369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Cube 104">
                <a:extLst>
                  <a:ext uri="{FF2B5EF4-FFF2-40B4-BE49-F238E27FC236}">
                    <a16:creationId xmlns:a16="http://schemas.microsoft.com/office/drawing/2014/main" id="{15C4F201-E8DC-469B-A40C-CF1C8829D2C3}"/>
                  </a:ext>
                </a:extLst>
              </p:cNvPr>
              <p:cNvSpPr/>
              <p:nvPr/>
            </p:nvSpPr>
            <p:spPr>
              <a:xfrm>
                <a:off x="4262462" y="2564904"/>
                <a:ext cx="1533674" cy="1371374"/>
              </a:xfrm>
              <a:prstGeom prst="cube">
                <a:avLst>
                  <a:gd name="adj" fmla="val 369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Cube 105">
                <a:extLst>
                  <a:ext uri="{FF2B5EF4-FFF2-40B4-BE49-F238E27FC236}">
                    <a16:creationId xmlns:a16="http://schemas.microsoft.com/office/drawing/2014/main" id="{04FE1AEE-FFCF-4879-820C-42D28EB6BD78}"/>
                  </a:ext>
                </a:extLst>
              </p:cNvPr>
              <p:cNvSpPr/>
              <p:nvPr/>
            </p:nvSpPr>
            <p:spPr>
              <a:xfrm>
                <a:off x="4118446" y="2708920"/>
                <a:ext cx="1533674" cy="1371374"/>
              </a:xfrm>
              <a:prstGeom prst="cube">
                <a:avLst>
                  <a:gd name="adj" fmla="val 369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Cube 106">
                <a:extLst>
                  <a:ext uri="{FF2B5EF4-FFF2-40B4-BE49-F238E27FC236}">
                    <a16:creationId xmlns:a16="http://schemas.microsoft.com/office/drawing/2014/main" id="{E53F8DB5-E4BE-47AA-86AE-39BFB708088B}"/>
                  </a:ext>
                </a:extLst>
              </p:cNvPr>
              <p:cNvSpPr/>
              <p:nvPr/>
            </p:nvSpPr>
            <p:spPr>
              <a:xfrm>
                <a:off x="3974430" y="2849714"/>
                <a:ext cx="1533674" cy="1371374"/>
              </a:xfrm>
              <a:prstGeom prst="cube">
                <a:avLst>
                  <a:gd name="adj" fmla="val 369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500" dirty="0">
                    <a:solidFill>
                      <a:schemeClr val="tx1"/>
                    </a:solidFill>
                  </a:rPr>
                  <a:t>Conv2D</a:t>
                </a:r>
              </a:p>
              <a:p>
                <a:pPr algn="ctr"/>
                <a:r>
                  <a:rPr lang="de-DE" sz="1500" dirty="0">
                    <a:solidFill>
                      <a:schemeClr val="tx1"/>
                    </a:solidFill>
                  </a:rPr>
                  <a:t>Conv2D</a:t>
                </a:r>
              </a:p>
              <a:p>
                <a:pPr algn="ctr"/>
                <a:r>
                  <a:rPr lang="de-DE" sz="1500" dirty="0" err="1">
                    <a:solidFill>
                      <a:schemeClr val="tx1"/>
                    </a:solidFill>
                  </a:rPr>
                  <a:t>BatchNorm</a:t>
                </a:r>
                <a:endParaRPr lang="de-DE" sz="15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500" dirty="0">
                    <a:solidFill>
                      <a:schemeClr val="tx1"/>
                    </a:solidFill>
                  </a:rPr>
                  <a:t>MaxPool2D</a:t>
                </a:r>
              </a:p>
              <a:p>
                <a:pPr algn="ctr"/>
                <a:r>
                  <a:rPr lang="de-DE" sz="1500" dirty="0">
                    <a:solidFill>
                      <a:schemeClr val="tx1"/>
                    </a:solidFill>
                  </a:rPr>
                  <a:t>Dropout</a:t>
                </a:r>
              </a:p>
            </p:txBody>
          </p:sp>
        </p:grpSp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D125AFC4-458C-41AE-861D-BE30DA390DCE}"/>
                </a:ext>
              </a:extLst>
            </p:cNvPr>
            <p:cNvGrpSpPr/>
            <p:nvPr/>
          </p:nvGrpSpPr>
          <p:grpSpPr>
            <a:xfrm>
              <a:off x="3885816" y="2453871"/>
              <a:ext cx="2109738" cy="1944216"/>
              <a:chOff x="3974430" y="2276872"/>
              <a:chExt cx="2109738" cy="1944216"/>
            </a:xfrm>
          </p:grpSpPr>
          <p:sp>
            <p:nvSpPr>
              <p:cNvPr id="96" name="Cube 95">
                <a:extLst>
                  <a:ext uri="{FF2B5EF4-FFF2-40B4-BE49-F238E27FC236}">
                    <a16:creationId xmlns:a16="http://schemas.microsoft.com/office/drawing/2014/main" id="{D4C15638-6C26-4DC0-9A13-3110E5E2A3DB}"/>
                  </a:ext>
                </a:extLst>
              </p:cNvPr>
              <p:cNvSpPr/>
              <p:nvPr/>
            </p:nvSpPr>
            <p:spPr>
              <a:xfrm>
                <a:off x="4550494" y="2276872"/>
                <a:ext cx="1533674" cy="1371374"/>
              </a:xfrm>
              <a:prstGeom prst="cube">
                <a:avLst>
                  <a:gd name="adj" fmla="val 369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Cube 96">
                <a:extLst>
                  <a:ext uri="{FF2B5EF4-FFF2-40B4-BE49-F238E27FC236}">
                    <a16:creationId xmlns:a16="http://schemas.microsoft.com/office/drawing/2014/main" id="{52D55760-A667-4EE6-8FE4-A47124D41E1B}"/>
                  </a:ext>
                </a:extLst>
              </p:cNvPr>
              <p:cNvSpPr/>
              <p:nvPr/>
            </p:nvSpPr>
            <p:spPr>
              <a:xfrm>
                <a:off x="4406478" y="2420888"/>
                <a:ext cx="1533674" cy="1371374"/>
              </a:xfrm>
              <a:prstGeom prst="cube">
                <a:avLst>
                  <a:gd name="adj" fmla="val 369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Cube 97">
                <a:extLst>
                  <a:ext uri="{FF2B5EF4-FFF2-40B4-BE49-F238E27FC236}">
                    <a16:creationId xmlns:a16="http://schemas.microsoft.com/office/drawing/2014/main" id="{FB6F35CB-7504-4E9E-9E6B-AA2103B87478}"/>
                  </a:ext>
                </a:extLst>
              </p:cNvPr>
              <p:cNvSpPr/>
              <p:nvPr/>
            </p:nvSpPr>
            <p:spPr>
              <a:xfrm>
                <a:off x="4262462" y="2564904"/>
                <a:ext cx="1533674" cy="1371374"/>
              </a:xfrm>
              <a:prstGeom prst="cube">
                <a:avLst>
                  <a:gd name="adj" fmla="val 369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Cube 98">
                <a:extLst>
                  <a:ext uri="{FF2B5EF4-FFF2-40B4-BE49-F238E27FC236}">
                    <a16:creationId xmlns:a16="http://schemas.microsoft.com/office/drawing/2014/main" id="{F5CB39DE-4280-4E23-A81F-F62A03910786}"/>
                  </a:ext>
                </a:extLst>
              </p:cNvPr>
              <p:cNvSpPr/>
              <p:nvPr/>
            </p:nvSpPr>
            <p:spPr>
              <a:xfrm>
                <a:off x="4118446" y="2708920"/>
                <a:ext cx="1533674" cy="1371374"/>
              </a:xfrm>
              <a:prstGeom prst="cube">
                <a:avLst>
                  <a:gd name="adj" fmla="val 369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Cube 99">
                <a:extLst>
                  <a:ext uri="{FF2B5EF4-FFF2-40B4-BE49-F238E27FC236}">
                    <a16:creationId xmlns:a16="http://schemas.microsoft.com/office/drawing/2014/main" id="{7B9C239F-5C85-4423-87C0-724B0734C11E}"/>
                  </a:ext>
                </a:extLst>
              </p:cNvPr>
              <p:cNvSpPr/>
              <p:nvPr/>
            </p:nvSpPr>
            <p:spPr>
              <a:xfrm>
                <a:off x="3974430" y="2849714"/>
                <a:ext cx="1533674" cy="1371374"/>
              </a:xfrm>
              <a:prstGeom prst="cube">
                <a:avLst>
                  <a:gd name="adj" fmla="val 369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500" dirty="0">
                    <a:solidFill>
                      <a:schemeClr val="tx1"/>
                    </a:solidFill>
                  </a:rPr>
                  <a:t>Conv2D</a:t>
                </a:r>
              </a:p>
              <a:p>
                <a:pPr algn="ctr"/>
                <a:r>
                  <a:rPr lang="de-DE" sz="1500" dirty="0">
                    <a:solidFill>
                      <a:schemeClr val="tx1"/>
                    </a:solidFill>
                  </a:rPr>
                  <a:t>Conv2D</a:t>
                </a:r>
              </a:p>
              <a:p>
                <a:pPr algn="ctr"/>
                <a:r>
                  <a:rPr lang="de-DE" sz="1500" dirty="0" err="1">
                    <a:solidFill>
                      <a:schemeClr val="tx1"/>
                    </a:solidFill>
                  </a:rPr>
                  <a:t>BatchNorm</a:t>
                </a:r>
                <a:endParaRPr lang="de-DE" sz="15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500" dirty="0">
                    <a:solidFill>
                      <a:schemeClr val="tx1"/>
                    </a:solidFill>
                  </a:rPr>
                  <a:t>MaxPool2D</a:t>
                </a:r>
              </a:p>
              <a:p>
                <a:pPr algn="ctr"/>
                <a:r>
                  <a:rPr lang="de-DE" sz="1500" dirty="0">
                    <a:solidFill>
                      <a:schemeClr val="tx1"/>
                    </a:solidFill>
                  </a:rPr>
                  <a:t>Dropout</a:t>
                </a:r>
              </a:p>
            </p:txBody>
          </p:sp>
        </p:grpSp>
        <p:grpSp>
          <p:nvGrpSpPr>
            <p:cNvPr id="122" name="Gruppieren 121">
              <a:extLst>
                <a:ext uri="{FF2B5EF4-FFF2-40B4-BE49-F238E27FC236}">
                  <a16:creationId xmlns:a16="http://schemas.microsoft.com/office/drawing/2014/main" id="{38492D48-A5BC-48FA-9034-FCAEEB7BB5F6}"/>
                </a:ext>
              </a:extLst>
            </p:cNvPr>
            <p:cNvGrpSpPr/>
            <p:nvPr/>
          </p:nvGrpSpPr>
          <p:grpSpPr>
            <a:xfrm>
              <a:off x="7870357" y="3001332"/>
              <a:ext cx="1155068" cy="849294"/>
              <a:chOff x="7870357" y="2834913"/>
              <a:chExt cx="1155068" cy="849294"/>
            </a:xfrm>
          </p:grpSpPr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065FF004-B214-4874-88CF-B95CFC3FB26C}"/>
                  </a:ext>
                </a:extLst>
              </p:cNvPr>
              <p:cNvSpPr/>
              <p:nvPr/>
            </p:nvSpPr>
            <p:spPr>
              <a:xfrm>
                <a:off x="7873297" y="2834913"/>
                <a:ext cx="1152128" cy="396000"/>
              </a:xfrm>
              <a:prstGeom prst="rect">
                <a:avLst/>
              </a:prstGeom>
              <a:solidFill>
                <a:srgbClr val="E8E8E8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ln w="0"/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Finger</a:t>
                </a:r>
                <a:endPara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E50880E4-7EDC-4F46-A4F5-CDF36CE1C2A7}"/>
                  </a:ext>
                </a:extLst>
              </p:cNvPr>
              <p:cNvSpPr/>
              <p:nvPr/>
            </p:nvSpPr>
            <p:spPr>
              <a:xfrm>
                <a:off x="7870357" y="3288207"/>
                <a:ext cx="1152128" cy="396000"/>
              </a:xfrm>
              <a:prstGeom prst="rect">
                <a:avLst/>
              </a:prstGeom>
              <a:solidFill>
                <a:srgbClr val="E8E8E8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Knuckle</a:t>
                </a:r>
                <a:endPara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A16F3AB9-9A0A-4225-910A-34F5E0AC07D4}"/>
                </a:ext>
              </a:extLst>
            </p:cNvPr>
            <p:cNvSpPr/>
            <p:nvPr/>
          </p:nvSpPr>
          <p:spPr>
            <a:xfrm>
              <a:off x="6683921" y="2580590"/>
              <a:ext cx="498071" cy="16907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dirty="0"/>
                <a:t>DENSE</a:t>
              </a:r>
            </a:p>
          </p:txBody>
        </p:sp>
        <p:sp>
          <p:nvSpPr>
            <p:cNvPr id="121" name="Rechteck 120">
              <a:extLst>
                <a:ext uri="{FF2B5EF4-FFF2-40B4-BE49-F238E27FC236}">
                  <a16:creationId xmlns:a16="http://schemas.microsoft.com/office/drawing/2014/main" id="{BF65976B-AF71-44A1-8FAC-C7DFC7F7459D}"/>
                </a:ext>
              </a:extLst>
            </p:cNvPr>
            <p:cNvSpPr/>
            <p:nvPr/>
          </p:nvSpPr>
          <p:spPr>
            <a:xfrm>
              <a:off x="7277140" y="2813911"/>
              <a:ext cx="498071" cy="12241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dirty="0"/>
                <a:t>DENSE</a:t>
              </a:r>
            </a:p>
          </p:txBody>
        </p:sp>
      </p:grpSp>
      <p:sp>
        <p:nvSpPr>
          <p:cNvPr id="24" name="Rechteck 23">
            <a:extLst>
              <a:ext uri="{FF2B5EF4-FFF2-40B4-BE49-F238E27FC236}">
                <a16:creationId xmlns:a16="http://schemas.microsoft.com/office/drawing/2014/main" id="{7ED1749D-9544-4BD6-A59D-38D817F9204B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797750"/>
      </p:ext>
    </p:extLst>
  </p:cSld>
  <p:clrMapOvr>
    <a:masterClrMapping/>
  </p:clrMapOvr>
</p:sld>
</file>

<file path=ppt/theme/theme1.xml><?xml version="1.0" encoding="utf-8"?>
<a:theme xmlns:a="http://schemas.openxmlformats.org/drawingml/2006/main" name="praesentationsvorlage_blanco1">
  <a:themeElements>
    <a:clrScheme name="VISUS">
      <a:dk1>
        <a:sysClr val="windowText" lastClr="000000"/>
      </a:dk1>
      <a:lt1>
        <a:srgbClr val="FFFFFF"/>
      </a:lt1>
      <a:dk2>
        <a:srgbClr val="204178"/>
      </a:dk2>
      <a:lt2>
        <a:srgbClr val="BBCDD4"/>
      </a:lt2>
      <a:accent1>
        <a:srgbClr val="3163B8"/>
      </a:accent1>
      <a:accent2>
        <a:srgbClr val="F96E19"/>
      </a:accent2>
      <a:accent3>
        <a:srgbClr val="E32929"/>
      </a:accent3>
      <a:accent4>
        <a:srgbClr val="62DA26"/>
      </a:accent4>
      <a:accent5>
        <a:srgbClr val="8037B7"/>
      </a:accent5>
      <a:accent6>
        <a:srgbClr val="788388"/>
      </a:accent6>
      <a:hlink>
        <a:srgbClr val="0076BD"/>
      </a:hlink>
      <a:folHlink>
        <a:srgbClr val="00568A"/>
      </a:folHlink>
    </a:clrScheme>
    <a:fontScheme name="VISU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556</Words>
  <Application>Microsoft Office PowerPoint</Application>
  <PresentationFormat>Bildschirmpräsentation (4:3)</PresentationFormat>
  <Paragraphs>225</Paragraphs>
  <Slides>21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Calibri</vt:lpstr>
      <vt:lpstr>DejaVu Sans</vt:lpstr>
      <vt:lpstr>Segoe UI</vt:lpstr>
      <vt:lpstr>Segoe UI Light</vt:lpstr>
      <vt:lpstr>Wingdings</vt:lpstr>
      <vt:lpstr>praesentationsvorlage_blanco1</vt:lpstr>
      <vt:lpstr>Knuckle Input</vt:lpstr>
      <vt:lpstr>Motivation</vt:lpstr>
      <vt:lpstr>Related Work</vt:lpstr>
      <vt:lpstr>Study</vt:lpstr>
      <vt:lpstr>Study App</vt:lpstr>
      <vt:lpstr>Data Collection: Data</vt:lpstr>
      <vt:lpstr>Preprocessing: First Filters</vt:lpstr>
      <vt:lpstr>Preprocessing: Data Augmentation</vt:lpstr>
      <vt:lpstr>CNN: Structure</vt:lpstr>
      <vt:lpstr>CNN: Results</vt:lpstr>
      <vt:lpstr>CNN: Cross-Validation</vt:lpstr>
      <vt:lpstr>Gestures</vt:lpstr>
      <vt:lpstr>Preprocessing: LSTM</vt:lpstr>
      <vt:lpstr>Preprocessing: Interpolation</vt:lpstr>
      <vt:lpstr>Preprocessing: Interpolation</vt:lpstr>
      <vt:lpstr>LSTM: Structure</vt:lpstr>
      <vt:lpstr>LSTM: Results</vt:lpstr>
      <vt:lpstr>Combination</vt:lpstr>
      <vt:lpstr>Demo App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Topics</dc:title>
  <dc:creator>Jan Leusmann</dc:creator>
  <cp:lastModifiedBy>Jan Leusmann</cp:lastModifiedBy>
  <cp:revision>383</cp:revision>
  <dcterms:created xsi:type="dcterms:W3CDTF">2014-04-07T11:14:34Z</dcterms:created>
  <dcterms:modified xsi:type="dcterms:W3CDTF">2019-02-05T11:24:06Z</dcterms:modified>
</cp:coreProperties>
</file>